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Cambria" panose="02040503050406030204" pitchFamily="18"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18161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2421017"/>
            <a:ext cx="7645479" cy="2140625"/>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Customer Behavior and Purchase Pattern Analysis for E-Commerce</a:t>
            </a:r>
            <a:endParaRPr lang="en-US" sz="4450" dirty="0">
              <a:latin typeface="Cambria" panose="02040503050406030204" pitchFamily="18" charset="0"/>
              <a:ea typeface="Cambria" panose="02040503050406030204" pitchFamily="18" charset="0"/>
            </a:endParaRPr>
          </a:p>
        </p:txBody>
      </p:sp>
      <p:sp>
        <p:nvSpPr>
          <p:cNvPr id="4" name="Text 1"/>
          <p:cNvSpPr/>
          <p:nvPr/>
        </p:nvSpPr>
        <p:spPr>
          <a:xfrm>
            <a:off x="749260" y="4882753"/>
            <a:ext cx="7645479" cy="342424"/>
          </a:xfrm>
          <a:prstGeom prst="rect">
            <a:avLst/>
          </a:prstGeom>
          <a:noFill/>
          <a:ln/>
        </p:spPr>
        <p:txBody>
          <a:bodyPr wrap="none" lIns="0" tIns="0" rIns="0" bIns="0" rtlCol="0" anchor="t"/>
          <a:lstStyle/>
          <a:p>
            <a:pPr marL="0" indent="0" algn="l">
              <a:lnSpc>
                <a:spcPts val="2650"/>
              </a:lnSpc>
              <a:buNone/>
            </a:pPr>
            <a:r>
              <a:rPr lang="en-US" sz="2400" dirty="0">
                <a:solidFill>
                  <a:srgbClr val="F4CAB8"/>
                </a:solidFill>
                <a:latin typeface="Cambria" panose="02040503050406030204" pitchFamily="18" charset="0"/>
                <a:ea typeface="Cambria" panose="02040503050406030204" pitchFamily="18" charset="0"/>
                <a:cs typeface="Montserrat Medium" pitchFamily="34" charset="-120"/>
              </a:rPr>
              <a:t>Prepared by: Vaibhav Maruti Gurav</a:t>
            </a:r>
            <a:endParaRPr lang="en-US" sz="2400" dirty="0">
              <a:latin typeface="Cambria" panose="02040503050406030204" pitchFamily="18" charset="0"/>
              <a:ea typeface="Cambria" panose="02040503050406030204" pitchFamily="18" charset="0"/>
            </a:endParaRPr>
          </a:p>
        </p:txBody>
      </p:sp>
      <p:sp>
        <p:nvSpPr>
          <p:cNvPr id="5" name="Text 2"/>
          <p:cNvSpPr/>
          <p:nvPr/>
        </p:nvSpPr>
        <p:spPr>
          <a:xfrm>
            <a:off x="749260" y="5466040"/>
            <a:ext cx="7645479" cy="342424"/>
          </a:xfrm>
          <a:prstGeom prst="rect">
            <a:avLst/>
          </a:prstGeom>
          <a:noFill/>
          <a:ln/>
        </p:spPr>
        <p:txBody>
          <a:bodyPr wrap="none" lIns="0" tIns="0" rIns="0" bIns="0" rtlCol="0" anchor="t"/>
          <a:lstStyle/>
          <a:p>
            <a:pPr marL="0" indent="0" algn="l">
              <a:lnSpc>
                <a:spcPts val="2650"/>
              </a:lnSpc>
              <a:buNone/>
            </a:pPr>
            <a:r>
              <a:rPr lang="en-US" sz="2400" dirty="0">
                <a:solidFill>
                  <a:srgbClr val="F4CAB8"/>
                </a:solidFill>
                <a:latin typeface="Cambria" panose="02040503050406030204" pitchFamily="18" charset="0"/>
                <a:ea typeface="Cambria" panose="02040503050406030204" pitchFamily="18" charset="0"/>
                <a:cs typeface="Montserrat Medium" pitchFamily="34" charset="-120"/>
              </a:rPr>
              <a:t>Date: 2nd October 2025</a:t>
            </a:r>
            <a:endParaRPr lang="en-US" sz="2400"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21071" y="2623304"/>
            <a:ext cx="5175497" cy="1777246"/>
          </a:xfrm>
          <a:prstGeom prst="rect">
            <a:avLst/>
          </a:prstGeom>
        </p:spPr>
      </p:pic>
      <p:sp>
        <p:nvSpPr>
          <p:cNvPr id="4" name="Text 0"/>
          <p:cNvSpPr/>
          <p:nvPr/>
        </p:nvSpPr>
        <p:spPr>
          <a:xfrm>
            <a:off x="749260" y="2209681"/>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7: Payment Method Popularity and Success</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749260" y="3957876"/>
            <a:ext cx="76454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Which payment methods are most popular, and how do they relate to order success/failure rates?</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749260" y="4992648"/>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Determining preferred payment methods and their effectiveness in completing transactions helps optimize the checkout process, reduce cart abandonment, and ensure a seamless customer experience.</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507D7BD-63D6-C8C2-2E37-C62C18B3A6FB}"/>
              </a:ext>
            </a:extLst>
          </p:cNvPr>
          <p:cNvPicPr>
            <a:picLocks noChangeAspect="1"/>
          </p:cNvPicPr>
          <p:nvPr/>
        </p:nvPicPr>
        <p:blipFill>
          <a:blip r:embed="rId2"/>
          <a:stretch>
            <a:fillRect/>
          </a:stretch>
        </p:blipFill>
        <p:spPr>
          <a:xfrm>
            <a:off x="0" y="0"/>
            <a:ext cx="5486400" cy="8229600"/>
          </a:xfrm>
          <a:prstGeom prst="rect">
            <a:avLst/>
          </a:prstGeom>
        </p:spPr>
      </p:pic>
      <p:pic>
        <p:nvPicPr>
          <p:cNvPr id="3" name="Image 1" descr="preencoded.png">
            <a:extLst>
              <a:ext uri="{FF2B5EF4-FFF2-40B4-BE49-F238E27FC236}">
                <a16:creationId xmlns:a16="http://schemas.microsoft.com/office/drawing/2014/main" id="{C46AEEB9-F7AB-D9F0-D1AF-5F14D25A1813}"/>
              </a:ext>
            </a:extLst>
          </p:cNvPr>
          <p:cNvPicPr>
            <a:picLocks noChangeAspect="1"/>
          </p:cNvPicPr>
          <p:nvPr/>
        </p:nvPicPr>
        <p:blipFill>
          <a:blip r:embed="rId3"/>
          <a:stretch>
            <a:fillRect/>
          </a:stretch>
        </p:blipFill>
        <p:spPr>
          <a:xfrm>
            <a:off x="941071" y="1672157"/>
            <a:ext cx="3766396" cy="5366498"/>
          </a:xfrm>
          <a:prstGeom prst="rect">
            <a:avLst/>
          </a:prstGeom>
        </p:spPr>
      </p:pic>
      <p:sp>
        <p:nvSpPr>
          <p:cNvPr id="4" name="Text 0">
            <a:extLst>
              <a:ext uri="{FF2B5EF4-FFF2-40B4-BE49-F238E27FC236}">
                <a16:creationId xmlns:a16="http://schemas.microsoft.com/office/drawing/2014/main" id="{290C295A-84A5-3DD3-FCDD-10BEC558C12E}"/>
              </a:ext>
            </a:extLst>
          </p:cNvPr>
          <p:cNvSpPr/>
          <p:nvPr/>
        </p:nvSpPr>
        <p:spPr>
          <a:xfrm>
            <a:off x="6235660" y="1984058"/>
            <a:ext cx="7645479" cy="342424"/>
          </a:xfrm>
          <a:prstGeom prst="rect">
            <a:avLst/>
          </a:prstGeom>
          <a:noFill/>
          <a:ln/>
        </p:spPr>
        <p:txBody>
          <a:bodyPr wrap="none" lIns="0" tIns="0" rIns="0" bIns="0" rtlCol="0" anchor="t"/>
          <a:lstStyle/>
          <a:p>
            <a:pPr marL="0" indent="0" algn="l">
              <a:lnSpc>
                <a:spcPts val="2650"/>
              </a:lnSpc>
              <a:buNone/>
            </a:pPr>
            <a:endParaRPr lang="en-US" sz="1650" dirty="0">
              <a:latin typeface="Cambria" panose="02040503050406030204" pitchFamily="18" charset="0"/>
              <a:ea typeface="Cambria" panose="02040503050406030204" pitchFamily="18" charset="0"/>
            </a:endParaRPr>
          </a:p>
        </p:txBody>
      </p:sp>
      <p:sp>
        <p:nvSpPr>
          <p:cNvPr id="5" name="Text 1">
            <a:extLst>
              <a:ext uri="{FF2B5EF4-FFF2-40B4-BE49-F238E27FC236}">
                <a16:creationId xmlns:a16="http://schemas.microsoft.com/office/drawing/2014/main" id="{49319795-0CD9-B41F-91C3-28BBD5D296DF}"/>
              </a:ext>
            </a:extLst>
          </p:cNvPr>
          <p:cNvSpPr/>
          <p:nvPr/>
        </p:nvSpPr>
        <p:spPr>
          <a:xfrm>
            <a:off x="6235660" y="2540556"/>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Analysis 8: Seasonal Peaks and Browsing Behavior</a:t>
            </a:r>
            <a:endParaRPr lang="en-US" sz="3550" dirty="0">
              <a:latin typeface="Cambria" panose="02040503050406030204" pitchFamily="18" charset="0"/>
              <a:ea typeface="Cambria" panose="02040503050406030204" pitchFamily="18" charset="0"/>
            </a:endParaRPr>
          </a:p>
        </p:txBody>
      </p:sp>
      <p:sp>
        <p:nvSpPr>
          <p:cNvPr id="6" name="Text 2">
            <a:extLst>
              <a:ext uri="{FF2B5EF4-FFF2-40B4-BE49-F238E27FC236}">
                <a16:creationId xmlns:a16="http://schemas.microsoft.com/office/drawing/2014/main" id="{AF30B0C1-DF12-79D3-803C-12A487D222D5}"/>
              </a:ext>
            </a:extLst>
          </p:cNvPr>
          <p:cNvSpPr/>
          <p:nvPr/>
        </p:nvSpPr>
        <p:spPr>
          <a:xfrm>
            <a:off x="6235660" y="4003477"/>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Understanding which months or seasons drive the highest order volume and whether browsing activity significantly increases before major sales events is crucial for optimizing our promotional strategies.</a:t>
            </a:r>
            <a:endParaRPr lang="en-US" dirty="0">
              <a:latin typeface="Cambria" panose="02040503050406030204" pitchFamily="18" charset="0"/>
              <a:ea typeface="Cambria" panose="02040503050406030204" pitchFamily="18" charset="0"/>
            </a:endParaRPr>
          </a:p>
        </p:txBody>
      </p:sp>
      <p:sp>
        <p:nvSpPr>
          <p:cNvPr id="7" name="Text 3">
            <a:extLst>
              <a:ext uri="{FF2B5EF4-FFF2-40B4-BE49-F238E27FC236}">
                <a16:creationId xmlns:a16="http://schemas.microsoft.com/office/drawing/2014/main" id="{34DACF48-0FF8-F769-38E4-EA0CD7D02EF4}"/>
              </a:ext>
            </a:extLst>
          </p:cNvPr>
          <p:cNvSpPr/>
          <p:nvPr/>
        </p:nvSpPr>
        <p:spPr>
          <a:xfrm>
            <a:off x="6556772" y="5512475"/>
            <a:ext cx="7324368" cy="684848"/>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Identify seasonal trends to plan targeted promotions and sales events, maximizing conversion during peak interest periods.</a:t>
            </a:r>
            <a:endParaRPr lang="en-US" dirty="0">
              <a:latin typeface="Cambria" panose="02040503050406030204" pitchFamily="18" charset="0"/>
              <a:ea typeface="Cambria" panose="02040503050406030204" pitchFamily="18" charset="0"/>
            </a:endParaRPr>
          </a:p>
        </p:txBody>
      </p:sp>
      <p:sp>
        <p:nvSpPr>
          <p:cNvPr id="8" name="Shape 4">
            <a:extLst>
              <a:ext uri="{FF2B5EF4-FFF2-40B4-BE49-F238E27FC236}">
                <a16:creationId xmlns:a16="http://schemas.microsoft.com/office/drawing/2014/main" id="{3D4A3249-D8B9-80B9-3F20-63C779FC92B3}"/>
              </a:ext>
            </a:extLst>
          </p:cNvPr>
          <p:cNvSpPr/>
          <p:nvPr/>
        </p:nvSpPr>
        <p:spPr>
          <a:xfrm>
            <a:off x="6235660" y="5271611"/>
            <a:ext cx="30480" cy="1166574"/>
          </a:xfrm>
          <a:prstGeom prst="rect">
            <a:avLst/>
          </a:prstGeom>
          <a:solidFill>
            <a:srgbClr val="FFB393"/>
          </a:solidFill>
          <a:ln/>
        </p:spPr>
      </p:sp>
      <p:pic>
        <p:nvPicPr>
          <p:cNvPr id="9" name="Picture 8">
            <a:extLst>
              <a:ext uri="{FF2B5EF4-FFF2-40B4-BE49-F238E27FC236}">
                <a16:creationId xmlns:a16="http://schemas.microsoft.com/office/drawing/2014/main" id="{6A0A1E41-7444-3896-CFC5-AE1963D21462}"/>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380235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B78E8D7-8E58-F519-2266-A13BFBAE570A}"/>
              </a:ext>
            </a:extLst>
          </p:cNvPr>
          <p:cNvPicPr>
            <a:picLocks noChangeAspect="1"/>
          </p:cNvPicPr>
          <p:nvPr/>
        </p:nvPicPr>
        <p:blipFill>
          <a:blip r:embed="rId2"/>
          <a:stretch>
            <a:fillRect/>
          </a:stretch>
        </p:blipFill>
        <p:spPr>
          <a:xfrm>
            <a:off x="0" y="0"/>
            <a:ext cx="14630400" cy="2489359"/>
          </a:xfrm>
          <a:prstGeom prst="rect">
            <a:avLst/>
          </a:prstGeom>
        </p:spPr>
      </p:pic>
      <p:pic>
        <p:nvPicPr>
          <p:cNvPr id="3" name="Image 1" descr="preencoded.png">
            <a:extLst>
              <a:ext uri="{FF2B5EF4-FFF2-40B4-BE49-F238E27FC236}">
                <a16:creationId xmlns:a16="http://schemas.microsoft.com/office/drawing/2014/main" id="{AAD5E4CA-90D2-367C-27BB-0835EE9BB69B}"/>
              </a:ext>
            </a:extLst>
          </p:cNvPr>
          <p:cNvPicPr>
            <a:picLocks noChangeAspect="1"/>
          </p:cNvPicPr>
          <p:nvPr/>
        </p:nvPicPr>
        <p:blipFill>
          <a:blip r:embed="rId3"/>
          <a:stretch>
            <a:fillRect/>
          </a:stretch>
        </p:blipFill>
        <p:spPr>
          <a:xfrm>
            <a:off x="1720383" y="135467"/>
            <a:ext cx="10249319" cy="2032000"/>
          </a:xfrm>
          <a:prstGeom prst="rect">
            <a:avLst/>
          </a:prstGeom>
        </p:spPr>
      </p:pic>
      <p:sp>
        <p:nvSpPr>
          <p:cNvPr id="4" name="Text 0">
            <a:extLst>
              <a:ext uri="{FF2B5EF4-FFF2-40B4-BE49-F238E27FC236}">
                <a16:creationId xmlns:a16="http://schemas.microsoft.com/office/drawing/2014/main" id="{035B2A50-CCB4-5AB3-3027-5E8706F9CB90}"/>
              </a:ext>
            </a:extLst>
          </p:cNvPr>
          <p:cNvSpPr/>
          <p:nvPr/>
        </p:nvSpPr>
        <p:spPr>
          <a:xfrm>
            <a:off x="733663" y="3065859"/>
            <a:ext cx="12202358" cy="663893"/>
          </a:xfrm>
          <a:prstGeom prst="rect">
            <a:avLst/>
          </a:prstGeom>
          <a:noFill/>
          <a:ln/>
        </p:spPr>
        <p:txBody>
          <a:bodyPr wrap="none" lIns="0" tIns="0" rIns="0" bIns="0" rtlCol="0" anchor="t"/>
          <a:lstStyle/>
          <a:p>
            <a:pPr marL="0" indent="0" algn="l">
              <a:lnSpc>
                <a:spcPts val="5200"/>
              </a:lnSpc>
              <a:buNone/>
            </a:pPr>
            <a:r>
              <a:rPr lang="en-US" sz="4150" b="1" dirty="0">
                <a:solidFill>
                  <a:srgbClr val="FFB393"/>
                </a:solidFill>
                <a:latin typeface="Cambria" panose="02040503050406030204" pitchFamily="18" charset="0"/>
                <a:ea typeface="Cambria" panose="02040503050406030204" pitchFamily="18" charset="0"/>
                <a:cs typeface="Brygada 1918 Bold" pitchFamily="34" charset="-120"/>
              </a:rPr>
              <a:t>Analysis 9: Bridging the Gap from Browse to Buy</a:t>
            </a:r>
            <a:endParaRPr lang="en-US" sz="4150" dirty="0">
              <a:latin typeface="Cambria" panose="02040503050406030204" pitchFamily="18" charset="0"/>
              <a:ea typeface="Cambria" panose="02040503050406030204" pitchFamily="18" charset="0"/>
            </a:endParaRPr>
          </a:p>
        </p:txBody>
      </p:sp>
      <p:sp>
        <p:nvSpPr>
          <p:cNvPr id="5" name="Text 1">
            <a:extLst>
              <a:ext uri="{FF2B5EF4-FFF2-40B4-BE49-F238E27FC236}">
                <a16:creationId xmlns:a16="http://schemas.microsoft.com/office/drawing/2014/main" id="{9EA0CF81-0FDF-C6EE-F220-4A1F32608EF1}"/>
              </a:ext>
            </a:extLst>
          </p:cNvPr>
          <p:cNvSpPr/>
          <p:nvPr/>
        </p:nvSpPr>
        <p:spPr>
          <a:xfrm>
            <a:off x="733663" y="4028480"/>
            <a:ext cx="13163074" cy="1062038"/>
          </a:xfrm>
          <a:prstGeom prst="rect">
            <a:avLst/>
          </a:prstGeom>
          <a:noFill/>
          <a:ln/>
        </p:spPr>
        <p:txBody>
          <a:bodyPr wrap="square" lIns="0" tIns="0" rIns="0" bIns="0" rtlCol="0" anchor="t"/>
          <a:lstStyle/>
          <a:p>
            <a:pPr marL="0" indent="0" algn="l">
              <a:lnSpc>
                <a:spcPts val="4150"/>
              </a:lnSpc>
              <a:buNone/>
            </a:pPr>
            <a:r>
              <a:rPr lang="en-US" sz="3300" b="1" dirty="0">
                <a:solidFill>
                  <a:srgbClr val="FFB393"/>
                </a:solidFill>
                <a:latin typeface="Cambria" panose="02040503050406030204" pitchFamily="18" charset="0"/>
                <a:ea typeface="Cambria" panose="02040503050406030204" pitchFamily="18" charset="0"/>
                <a:cs typeface="Brygada 1918 Bold" pitchFamily="34" charset="-120"/>
              </a:rPr>
              <a:t>Identifying Unconverted Browsers and Low-Performing Categories</a:t>
            </a:r>
            <a:endParaRPr lang="en-US" sz="3300" dirty="0">
              <a:latin typeface="Cambria" panose="02040503050406030204" pitchFamily="18" charset="0"/>
              <a:ea typeface="Cambria" panose="02040503050406030204" pitchFamily="18" charset="0"/>
            </a:endParaRPr>
          </a:p>
        </p:txBody>
      </p:sp>
      <p:sp>
        <p:nvSpPr>
          <p:cNvPr id="6" name="Text 2">
            <a:extLst>
              <a:ext uri="{FF2B5EF4-FFF2-40B4-BE49-F238E27FC236}">
                <a16:creationId xmlns:a16="http://schemas.microsoft.com/office/drawing/2014/main" id="{A92F58A4-5B36-6B5E-F778-A67497BEC93A}"/>
              </a:ext>
            </a:extLst>
          </p:cNvPr>
          <p:cNvSpPr/>
          <p:nvPr/>
        </p:nvSpPr>
        <p:spPr>
          <a:xfrm>
            <a:off x="733663" y="5389245"/>
            <a:ext cx="13163074" cy="955834"/>
          </a:xfrm>
          <a:prstGeom prst="rect">
            <a:avLst/>
          </a:prstGeom>
          <a:noFill/>
          <a:ln/>
        </p:spPr>
        <p:txBody>
          <a:bodyPr wrap="square" lIns="0" tIns="0" rIns="0" bIns="0" rtlCol="0" anchor="t"/>
          <a:lstStyle/>
          <a:p>
            <a:pPr marL="0" indent="0" algn="l">
              <a:lnSpc>
                <a:spcPts val="250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This analysis reveals the number of customers who browsed products but did not proceed to purchase, along with identifying product categories that consistently exhibit the lowest conversion rates. Understanding these metrics is vital for improving user experience and sales.</a:t>
            </a:r>
            <a:endParaRPr lang="en-US" dirty="0">
              <a:latin typeface="Cambria" panose="02040503050406030204" pitchFamily="18" charset="0"/>
              <a:ea typeface="Cambria" panose="02040503050406030204" pitchFamily="18" charset="0"/>
            </a:endParaRPr>
          </a:p>
        </p:txBody>
      </p:sp>
      <p:sp>
        <p:nvSpPr>
          <p:cNvPr id="7" name="Text 3">
            <a:extLst>
              <a:ext uri="{FF2B5EF4-FFF2-40B4-BE49-F238E27FC236}">
                <a16:creationId xmlns:a16="http://schemas.microsoft.com/office/drawing/2014/main" id="{4923BD9C-CE19-6168-4543-C1227629E55E}"/>
              </a:ext>
            </a:extLst>
          </p:cNvPr>
          <p:cNvSpPr/>
          <p:nvPr/>
        </p:nvSpPr>
        <p:spPr>
          <a:xfrm>
            <a:off x="1032391" y="6792992"/>
            <a:ext cx="12864346" cy="637223"/>
          </a:xfrm>
          <a:prstGeom prst="rect">
            <a:avLst/>
          </a:prstGeom>
          <a:noFill/>
          <a:ln/>
        </p:spPr>
        <p:txBody>
          <a:bodyPr wrap="square" lIns="0" tIns="0" rIns="0" bIns="0" rtlCol="0" anchor="t"/>
          <a:lstStyle/>
          <a:p>
            <a:pPr marL="0" indent="0" algn="l">
              <a:lnSpc>
                <a:spcPts val="250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Pinpoint low-conversion categories to refine product pages, enhance offers, or provide clearer product information, turning browsers into buyers.</a:t>
            </a:r>
            <a:endParaRPr lang="en-US" dirty="0">
              <a:latin typeface="Cambria" panose="02040503050406030204" pitchFamily="18" charset="0"/>
              <a:ea typeface="Cambria" panose="02040503050406030204" pitchFamily="18" charset="0"/>
            </a:endParaRPr>
          </a:p>
        </p:txBody>
      </p:sp>
      <p:sp>
        <p:nvSpPr>
          <p:cNvPr id="8" name="Shape 4">
            <a:extLst>
              <a:ext uri="{FF2B5EF4-FFF2-40B4-BE49-F238E27FC236}">
                <a16:creationId xmlns:a16="http://schemas.microsoft.com/office/drawing/2014/main" id="{ED22E632-92A9-B119-D16B-660219BDC51D}"/>
              </a:ext>
            </a:extLst>
          </p:cNvPr>
          <p:cNvSpPr/>
          <p:nvPr/>
        </p:nvSpPr>
        <p:spPr>
          <a:xfrm>
            <a:off x="733663" y="6569035"/>
            <a:ext cx="22860" cy="1085136"/>
          </a:xfrm>
          <a:prstGeom prst="rect">
            <a:avLst/>
          </a:prstGeom>
          <a:solidFill>
            <a:srgbClr val="FFB393"/>
          </a:solidFill>
          <a:ln/>
        </p:spPr>
      </p:sp>
      <p:pic>
        <p:nvPicPr>
          <p:cNvPr id="9" name="Picture 8">
            <a:extLst>
              <a:ext uri="{FF2B5EF4-FFF2-40B4-BE49-F238E27FC236}">
                <a16:creationId xmlns:a16="http://schemas.microsoft.com/office/drawing/2014/main" id="{0B33B97B-4878-A7A2-E996-1DF15BB6BFD8}"/>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2531323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0E8B59F-F770-68B9-C951-94A5F16273E0}"/>
              </a:ext>
            </a:extLst>
          </p:cNvPr>
          <p:cNvPicPr>
            <a:picLocks noChangeAspect="1"/>
          </p:cNvPicPr>
          <p:nvPr/>
        </p:nvPicPr>
        <p:blipFill>
          <a:blip r:embed="rId2"/>
          <a:stretch>
            <a:fillRect/>
          </a:stretch>
        </p:blipFill>
        <p:spPr>
          <a:xfrm>
            <a:off x="0" y="0"/>
            <a:ext cx="5486400" cy="8229600"/>
          </a:xfrm>
          <a:prstGeom prst="rect">
            <a:avLst/>
          </a:prstGeom>
        </p:spPr>
      </p:pic>
      <p:pic>
        <p:nvPicPr>
          <p:cNvPr id="3" name="Image 1" descr="preencoded.png">
            <a:extLst>
              <a:ext uri="{FF2B5EF4-FFF2-40B4-BE49-F238E27FC236}">
                <a16:creationId xmlns:a16="http://schemas.microsoft.com/office/drawing/2014/main" id="{505A82AC-B0AA-7CE1-03F1-8C64AFCFCC4F}"/>
              </a:ext>
            </a:extLst>
          </p:cNvPr>
          <p:cNvPicPr>
            <a:picLocks noChangeAspect="1"/>
          </p:cNvPicPr>
          <p:nvPr/>
        </p:nvPicPr>
        <p:blipFill>
          <a:blip r:embed="rId3"/>
          <a:stretch>
            <a:fillRect/>
          </a:stretch>
        </p:blipFill>
        <p:spPr>
          <a:xfrm>
            <a:off x="222712" y="3390900"/>
            <a:ext cx="5239962" cy="1504950"/>
          </a:xfrm>
          <a:prstGeom prst="rect">
            <a:avLst/>
          </a:prstGeom>
        </p:spPr>
      </p:pic>
      <p:sp>
        <p:nvSpPr>
          <p:cNvPr id="4" name="Text 0">
            <a:extLst>
              <a:ext uri="{FF2B5EF4-FFF2-40B4-BE49-F238E27FC236}">
                <a16:creationId xmlns:a16="http://schemas.microsoft.com/office/drawing/2014/main" id="{C5E60BB4-F51A-4B9D-FA36-29E625433FF5}"/>
              </a:ext>
            </a:extLst>
          </p:cNvPr>
          <p:cNvSpPr/>
          <p:nvPr/>
        </p:nvSpPr>
        <p:spPr>
          <a:xfrm>
            <a:off x="6235660" y="949404"/>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10: Tackling Cart Abandonment</a:t>
            </a:r>
            <a:endParaRPr lang="en-US" sz="4450" dirty="0">
              <a:latin typeface="Cambria" panose="02040503050406030204" pitchFamily="18" charset="0"/>
              <a:ea typeface="Cambria" panose="02040503050406030204" pitchFamily="18" charset="0"/>
            </a:endParaRPr>
          </a:p>
        </p:txBody>
      </p:sp>
      <p:sp>
        <p:nvSpPr>
          <p:cNvPr id="5" name="Text 1">
            <a:extLst>
              <a:ext uri="{FF2B5EF4-FFF2-40B4-BE49-F238E27FC236}">
                <a16:creationId xmlns:a16="http://schemas.microsoft.com/office/drawing/2014/main" id="{D5E2D1BC-18C1-6989-6B2D-E45242A244BB}"/>
              </a:ext>
            </a:extLst>
          </p:cNvPr>
          <p:cNvSpPr/>
          <p:nvPr/>
        </p:nvSpPr>
        <p:spPr>
          <a:xfrm>
            <a:off x="6235660" y="2697599"/>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Understanding Drop-Off Points in the Purchase Funnel</a:t>
            </a:r>
            <a:endParaRPr lang="en-US" sz="3550" dirty="0">
              <a:latin typeface="Cambria" panose="02040503050406030204" pitchFamily="18" charset="0"/>
              <a:ea typeface="Cambria" panose="02040503050406030204" pitchFamily="18" charset="0"/>
            </a:endParaRPr>
          </a:p>
        </p:txBody>
      </p:sp>
      <p:sp>
        <p:nvSpPr>
          <p:cNvPr id="6" name="Text 2">
            <a:extLst>
              <a:ext uri="{FF2B5EF4-FFF2-40B4-BE49-F238E27FC236}">
                <a16:creationId xmlns:a16="http://schemas.microsoft.com/office/drawing/2014/main" id="{E9FB1CE3-AA93-BAFF-0695-9412FDC5EE04}"/>
              </a:ext>
            </a:extLst>
          </p:cNvPr>
          <p:cNvSpPr/>
          <p:nvPr/>
        </p:nvSpPr>
        <p:spPr>
          <a:xfrm>
            <a:off x="6235660" y="4160520"/>
            <a:ext cx="7645479" cy="1369695"/>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This analysis quantifies the percentage of 'Add to Cart' actions that do not result in completed purchases and identifies specific customer segments with the highest cart abandonment rates. This information is key to recovering lost sales and improving the checkout process.</a:t>
            </a:r>
            <a:endParaRPr lang="en-US" dirty="0">
              <a:latin typeface="Cambria" panose="02040503050406030204" pitchFamily="18" charset="0"/>
              <a:ea typeface="Cambria" panose="02040503050406030204" pitchFamily="18" charset="0"/>
            </a:endParaRPr>
          </a:p>
        </p:txBody>
      </p:sp>
      <p:sp>
        <p:nvSpPr>
          <p:cNvPr id="7" name="Text 3">
            <a:extLst>
              <a:ext uri="{FF2B5EF4-FFF2-40B4-BE49-F238E27FC236}">
                <a16:creationId xmlns:a16="http://schemas.microsoft.com/office/drawing/2014/main" id="{72B5E0B5-BA6F-5947-ACE8-01FBDCA78FCB}"/>
              </a:ext>
            </a:extLst>
          </p:cNvPr>
          <p:cNvSpPr/>
          <p:nvPr/>
        </p:nvSpPr>
        <p:spPr>
          <a:xfrm>
            <a:off x="6556772" y="6011942"/>
            <a:ext cx="7324368"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Highlight customer segments with high cart abandonment to implement targeted re-engagement strategies, such as personalized follow-up emails or special offers.</a:t>
            </a:r>
            <a:endParaRPr lang="en-US" dirty="0">
              <a:latin typeface="Cambria" panose="02040503050406030204" pitchFamily="18" charset="0"/>
              <a:ea typeface="Cambria" panose="02040503050406030204" pitchFamily="18" charset="0"/>
            </a:endParaRPr>
          </a:p>
        </p:txBody>
      </p:sp>
      <p:sp>
        <p:nvSpPr>
          <p:cNvPr id="8" name="Shape 4">
            <a:extLst>
              <a:ext uri="{FF2B5EF4-FFF2-40B4-BE49-F238E27FC236}">
                <a16:creationId xmlns:a16="http://schemas.microsoft.com/office/drawing/2014/main" id="{D05392A3-BCED-76DD-2D81-DC1B4DF41390}"/>
              </a:ext>
            </a:extLst>
          </p:cNvPr>
          <p:cNvSpPr/>
          <p:nvPr/>
        </p:nvSpPr>
        <p:spPr>
          <a:xfrm>
            <a:off x="6235660" y="5771078"/>
            <a:ext cx="30480" cy="1508998"/>
          </a:xfrm>
          <a:prstGeom prst="rect">
            <a:avLst/>
          </a:prstGeom>
          <a:solidFill>
            <a:srgbClr val="FFB393"/>
          </a:solidFill>
          <a:ln/>
        </p:spPr>
      </p:sp>
      <p:pic>
        <p:nvPicPr>
          <p:cNvPr id="9" name="Picture 8">
            <a:extLst>
              <a:ext uri="{FF2B5EF4-FFF2-40B4-BE49-F238E27FC236}">
                <a16:creationId xmlns:a16="http://schemas.microsoft.com/office/drawing/2014/main" id="{9C750C07-0508-603F-E8F2-257A81C98F04}"/>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70617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49E6B49-13A1-A663-A723-954C1D66D492}"/>
              </a:ext>
            </a:extLst>
          </p:cNvPr>
          <p:cNvPicPr>
            <a:picLocks noChangeAspect="1"/>
          </p:cNvPicPr>
          <p:nvPr/>
        </p:nvPicPr>
        <p:blipFill>
          <a:blip r:embed="rId2"/>
          <a:stretch>
            <a:fillRect/>
          </a:stretch>
        </p:blipFill>
        <p:spPr>
          <a:xfrm>
            <a:off x="9144000" y="0"/>
            <a:ext cx="5486400" cy="8229600"/>
          </a:xfrm>
          <a:prstGeom prst="rect">
            <a:avLst/>
          </a:prstGeom>
        </p:spPr>
      </p:pic>
      <p:pic>
        <p:nvPicPr>
          <p:cNvPr id="3" name="Image 1" descr="preencoded.png">
            <a:extLst>
              <a:ext uri="{FF2B5EF4-FFF2-40B4-BE49-F238E27FC236}">
                <a16:creationId xmlns:a16="http://schemas.microsoft.com/office/drawing/2014/main" id="{859195F3-4CC7-3B55-FE0F-7B66D1EB96FE}"/>
              </a:ext>
            </a:extLst>
          </p:cNvPr>
          <p:cNvPicPr>
            <a:picLocks noChangeAspect="1"/>
          </p:cNvPicPr>
          <p:nvPr/>
        </p:nvPicPr>
        <p:blipFill>
          <a:blip r:embed="rId3"/>
          <a:stretch>
            <a:fillRect/>
          </a:stretch>
        </p:blipFill>
        <p:spPr>
          <a:xfrm>
            <a:off x="9198701" y="2419350"/>
            <a:ext cx="5256167" cy="3314700"/>
          </a:xfrm>
          <a:prstGeom prst="rect">
            <a:avLst/>
          </a:prstGeom>
        </p:spPr>
      </p:pic>
      <p:sp>
        <p:nvSpPr>
          <p:cNvPr id="4" name="Text 0">
            <a:extLst>
              <a:ext uri="{FF2B5EF4-FFF2-40B4-BE49-F238E27FC236}">
                <a16:creationId xmlns:a16="http://schemas.microsoft.com/office/drawing/2014/main" id="{7A7C9586-2C6D-EECD-0F48-C807D878CF35}"/>
              </a:ext>
            </a:extLst>
          </p:cNvPr>
          <p:cNvSpPr/>
          <p:nvPr/>
        </p:nvSpPr>
        <p:spPr>
          <a:xfrm>
            <a:off x="749260" y="592693"/>
            <a:ext cx="7645479" cy="2140625"/>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11: Elevating Product and Brand Perception</a:t>
            </a:r>
            <a:endParaRPr lang="en-US" sz="4450" dirty="0">
              <a:latin typeface="Cambria" panose="02040503050406030204" pitchFamily="18" charset="0"/>
              <a:ea typeface="Cambria" panose="02040503050406030204" pitchFamily="18" charset="0"/>
            </a:endParaRPr>
          </a:p>
        </p:txBody>
      </p:sp>
      <p:sp>
        <p:nvSpPr>
          <p:cNvPr id="5" name="Text 1">
            <a:extLst>
              <a:ext uri="{FF2B5EF4-FFF2-40B4-BE49-F238E27FC236}">
                <a16:creationId xmlns:a16="http://schemas.microsoft.com/office/drawing/2014/main" id="{3B682FD8-8B70-85FF-A69B-04CE9166E4C3}"/>
              </a:ext>
            </a:extLst>
          </p:cNvPr>
          <p:cNvSpPr/>
          <p:nvPr/>
        </p:nvSpPr>
        <p:spPr>
          <a:xfrm>
            <a:off x="749260" y="3054429"/>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Gauging Customer Satisfaction by Category and Brand</a:t>
            </a:r>
            <a:endParaRPr lang="en-US" sz="3550" dirty="0">
              <a:latin typeface="Cambria" panose="02040503050406030204" pitchFamily="18" charset="0"/>
              <a:ea typeface="Cambria" panose="02040503050406030204" pitchFamily="18" charset="0"/>
            </a:endParaRPr>
          </a:p>
        </p:txBody>
      </p:sp>
      <p:sp>
        <p:nvSpPr>
          <p:cNvPr id="6" name="Text 2">
            <a:extLst>
              <a:ext uri="{FF2B5EF4-FFF2-40B4-BE49-F238E27FC236}">
                <a16:creationId xmlns:a16="http://schemas.microsoft.com/office/drawing/2014/main" id="{97161DDB-166F-58AB-F613-8DFC48BE1B77}"/>
              </a:ext>
            </a:extLst>
          </p:cNvPr>
          <p:cNvSpPr/>
          <p:nvPr/>
        </p:nvSpPr>
        <p:spPr>
          <a:xfrm>
            <a:off x="749260" y="4517350"/>
            <a:ext cx="7645479" cy="1369695"/>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By calculating the average product rating per category and identifying brands that consistently receive negative feedback, we can gain valuable insights into product quality and customer satisfaction. This data drives continuous improvement.</a:t>
            </a:r>
            <a:endParaRPr lang="en-US" dirty="0">
              <a:latin typeface="Cambria" panose="02040503050406030204" pitchFamily="18" charset="0"/>
              <a:ea typeface="Cambria" panose="02040503050406030204" pitchFamily="18" charset="0"/>
            </a:endParaRPr>
          </a:p>
        </p:txBody>
      </p:sp>
      <p:sp>
        <p:nvSpPr>
          <p:cNvPr id="7" name="Text 3">
            <a:extLst>
              <a:ext uri="{FF2B5EF4-FFF2-40B4-BE49-F238E27FC236}">
                <a16:creationId xmlns:a16="http://schemas.microsoft.com/office/drawing/2014/main" id="{06FF6D5A-7D43-D8D7-6D50-2DAAAF1D4FB6}"/>
              </a:ext>
            </a:extLst>
          </p:cNvPr>
          <p:cNvSpPr/>
          <p:nvPr/>
        </p:nvSpPr>
        <p:spPr>
          <a:xfrm>
            <a:off x="1070372" y="6368772"/>
            <a:ext cx="7324368"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Understand brand and category performance directly from customer feedback to guide quality improvements, product development, and supplier negotiations.</a:t>
            </a:r>
            <a:endParaRPr lang="en-US" dirty="0">
              <a:latin typeface="Cambria" panose="02040503050406030204" pitchFamily="18" charset="0"/>
              <a:ea typeface="Cambria" panose="02040503050406030204" pitchFamily="18" charset="0"/>
            </a:endParaRPr>
          </a:p>
        </p:txBody>
      </p:sp>
      <p:sp>
        <p:nvSpPr>
          <p:cNvPr id="8" name="Shape 4">
            <a:extLst>
              <a:ext uri="{FF2B5EF4-FFF2-40B4-BE49-F238E27FC236}">
                <a16:creationId xmlns:a16="http://schemas.microsoft.com/office/drawing/2014/main" id="{EB5EF44C-7C1D-4BB8-4CE4-3602C453DEE7}"/>
              </a:ext>
            </a:extLst>
          </p:cNvPr>
          <p:cNvSpPr/>
          <p:nvPr/>
        </p:nvSpPr>
        <p:spPr>
          <a:xfrm>
            <a:off x="749260" y="6127909"/>
            <a:ext cx="30480" cy="1508998"/>
          </a:xfrm>
          <a:prstGeom prst="rect">
            <a:avLst/>
          </a:prstGeom>
          <a:solidFill>
            <a:srgbClr val="FFB393"/>
          </a:solidFill>
          <a:ln/>
        </p:spPr>
      </p:sp>
    </p:spTree>
    <p:extLst>
      <p:ext uri="{BB962C8B-B14F-4D97-AF65-F5344CB8AC3E}">
        <p14:creationId xmlns:p14="http://schemas.microsoft.com/office/powerpoint/2010/main" val="261689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68D28A-45AE-E9D9-8048-4CBD405BA001}"/>
              </a:ext>
            </a:extLst>
          </p:cNvPr>
          <p:cNvPicPr>
            <a:picLocks noChangeAspect="1"/>
          </p:cNvPicPr>
          <p:nvPr/>
        </p:nvPicPr>
        <p:blipFill>
          <a:blip r:embed="rId2"/>
          <a:stretch>
            <a:fillRect/>
          </a:stretch>
        </p:blipFill>
        <p:spPr>
          <a:xfrm>
            <a:off x="0" y="0"/>
            <a:ext cx="5486400" cy="8229600"/>
          </a:xfrm>
          <a:prstGeom prst="rect">
            <a:avLst/>
          </a:prstGeom>
        </p:spPr>
      </p:pic>
      <p:pic>
        <p:nvPicPr>
          <p:cNvPr id="3" name="Image 1" descr="preencoded.png">
            <a:extLst>
              <a:ext uri="{FF2B5EF4-FFF2-40B4-BE49-F238E27FC236}">
                <a16:creationId xmlns:a16="http://schemas.microsoft.com/office/drawing/2014/main" id="{979AF561-D871-D5CD-15F5-D16A4A049B7E}"/>
              </a:ext>
            </a:extLst>
          </p:cNvPr>
          <p:cNvPicPr>
            <a:picLocks noChangeAspect="1"/>
          </p:cNvPicPr>
          <p:nvPr/>
        </p:nvPicPr>
        <p:blipFill>
          <a:blip r:embed="rId3"/>
          <a:stretch>
            <a:fillRect/>
          </a:stretch>
        </p:blipFill>
        <p:spPr>
          <a:xfrm>
            <a:off x="231407" y="1665209"/>
            <a:ext cx="5078151" cy="4221836"/>
          </a:xfrm>
          <a:prstGeom prst="rect">
            <a:avLst/>
          </a:prstGeom>
        </p:spPr>
      </p:pic>
      <p:sp>
        <p:nvSpPr>
          <p:cNvPr id="4" name="Text 0">
            <a:extLst>
              <a:ext uri="{FF2B5EF4-FFF2-40B4-BE49-F238E27FC236}">
                <a16:creationId xmlns:a16="http://schemas.microsoft.com/office/drawing/2014/main" id="{C64B1DF4-2495-2883-F0CF-CB68A641B089}"/>
              </a:ext>
            </a:extLst>
          </p:cNvPr>
          <p:cNvSpPr/>
          <p:nvPr/>
        </p:nvSpPr>
        <p:spPr>
          <a:xfrm>
            <a:off x="6235660" y="592693"/>
            <a:ext cx="7645479" cy="2140625"/>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12: Maximizing Sales Through Product Bundling</a:t>
            </a:r>
            <a:endParaRPr lang="en-US" sz="4450" dirty="0">
              <a:latin typeface="Cambria" panose="02040503050406030204" pitchFamily="18" charset="0"/>
              <a:ea typeface="Cambria" panose="02040503050406030204" pitchFamily="18" charset="0"/>
            </a:endParaRPr>
          </a:p>
        </p:txBody>
      </p:sp>
      <p:sp>
        <p:nvSpPr>
          <p:cNvPr id="5" name="Text 1">
            <a:extLst>
              <a:ext uri="{FF2B5EF4-FFF2-40B4-BE49-F238E27FC236}">
                <a16:creationId xmlns:a16="http://schemas.microsoft.com/office/drawing/2014/main" id="{0D2CC210-005B-A844-E531-D4EA160BFC3B}"/>
              </a:ext>
            </a:extLst>
          </p:cNvPr>
          <p:cNvSpPr/>
          <p:nvPr/>
        </p:nvSpPr>
        <p:spPr>
          <a:xfrm>
            <a:off x="6235660" y="3054429"/>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Discovering Cross-Selling Opportunities</a:t>
            </a:r>
            <a:endParaRPr lang="en-US" sz="3550" dirty="0">
              <a:latin typeface="Cambria" panose="02040503050406030204" pitchFamily="18" charset="0"/>
              <a:ea typeface="Cambria" panose="02040503050406030204" pitchFamily="18" charset="0"/>
            </a:endParaRPr>
          </a:p>
        </p:txBody>
      </p:sp>
      <p:sp>
        <p:nvSpPr>
          <p:cNvPr id="6" name="Text 2">
            <a:extLst>
              <a:ext uri="{FF2B5EF4-FFF2-40B4-BE49-F238E27FC236}">
                <a16:creationId xmlns:a16="http://schemas.microsoft.com/office/drawing/2014/main" id="{6145A937-9BC7-19FD-01CE-DB92ED220CA4}"/>
              </a:ext>
            </a:extLst>
          </p:cNvPr>
          <p:cNvSpPr/>
          <p:nvPr/>
        </p:nvSpPr>
        <p:spPr>
          <a:xfrm>
            <a:off x="6235660" y="4517350"/>
            <a:ext cx="7645479" cy="1369695"/>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This analysis pinpoints products that are frequently purchased together, providing a clear roadmap for creating attractive bundle offers. Leveraging these insights can significantly boost average order value and enhance the customer shopping experience.</a:t>
            </a:r>
            <a:endParaRPr lang="en-US" dirty="0">
              <a:latin typeface="Cambria" panose="02040503050406030204" pitchFamily="18" charset="0"/>
              <a:ea typeface="Cambria" panose="02040503050406030204" pitchFamily="18" charset="0"/>
            </a:endParaRPr>
          </a:p>
        </p:txBody>
      </p:sp>
      <p:sp>
        <p:nvSpPr>
          <p:cNvPr id="7" name="Text 3">
            <a:extLst>
              <a:ext uri="{FF2B5EF4-FFF2-40B4-BE49-F238E27FC236}">
                <a16:creationId xmlns:a16="http://schemas.microsoft.com/office/drawing/2014/main" id="{E1047982-121A-78E4-95D2-915B22A6AECB}"/>
              </a:ext>
            </a:extLst>
          </p:cNvPr>
          <p:cNvSpPr/>
          <p:nvPr/>
        </p:nvSpPr>
        <p:spPr>
          <a:xfrm>
            <a:off x="6556772" y="6368772"/>
            <a:ext cx="7324368"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Detect natural cross-selling opportunities to create strategic product bundles, increasing sales and customer satisfaction through curated offerings.</a:t>
            </a:r>
            <a:endParaRPr lang="en-US" dirty="0">
              <a:latin typeface="Cambria" panose="02040503050406030204" pitchFamily="18" charset="0"/>
              <a:ea typeface="Cambria" panose="02040503050406030204" pitchFamily="18" charset="0"/>
            </a:endParaRPr>
          </a:p>
        </p:txBody>
      </p:sp>
      <p:sp>
        <p:nvSpPr>
          <p:cNvPr id="8" name="Shape 4">
            <a:extLst>
              <a:ext uri="{FF2B5EF4-FFF2-40B4-BE49-F238E27FC236}">
                <a16:creationId xmlns:a16="http://schemas.microsoft.com/office/drawing/2014/main" id="{A3B5A451-D274-368D-E929-FBCAE7318981}"/>
              </a:ext>
            </a:extLst>
          </p:cNvPr>
          <p:cNvSpPr/>
          <p:nvPr/>
        </p:nvSpPr>
        <p:spPr>
          <a:xfrm>
            <a:off x="6235660" y="6127909"/>
            <a:ext cx="30480" cy="1508998"/>
          </a:xfrm>
          <a:prstGeom prst="rect">
            <a:avLst/>
          </a:prstGeom>
          <a:solidFill>
            <a:srgbClr val="FFB393"/>
          </a:solidFill>
          <a:ln/>
        </p:spPr>
      </p:sp>
      <p:pic>
        <p:nvPicPr>
          <p:cNvPr id="9" name="Picture 8">
            <a:extLst>
              <a:ext uri="{FF2B5EF4-FFF2-40B4-BE49-F238E27FC236}">
                <a16:creationId xmlns:a16="http://schemas.microsoft.com/office/drawing/2014/main" id="{4A951154-3146-1D9B-FCAE-A56E684C9EE5}"/>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326121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8C3AC451-DFD4-7C38-3413-9508F4DE83CD}"/>
              </a:ext>
            </a:extLst>
          </p:cNvPr>
          <p:cNvPicPr>
            <a:picLocks noChangeAspect="1"/>
          </p:cNvPicPr>
          <p:nvPr/>
        </p:nvPicPr>
        <p:blipFill>
          <a:blip r:embed="rId2"/>
          <a:stretch>
            <a:fillRect/>
          </a:stretch>
        </p:blipFill>
        <p:spPr>
          <a:xfrm>
            <a:off x="0" y="0"/>
            <a:ext cx="5486400" cy="8229600"/>
          </a:xfrm>
          <a:prstGeom prst="rect">
            <a:avLst/>
          </a:prstGeom>
        </p:spPr>
      </p:pic>
      <p:pic>
        <p:nvPicPr>
          <p:cNvPr id="26" name="Image 1" descr="preencoded.png">
            <a:extLst>
              <a:ext uri="{FF2B5EF4-FFF2-40B4-BE49-F238E27FC236}">
                <a16:creationId xmlns:a16="http://schemas.microsoft.com/office/drawing/2014/main" id="{6795C040-33B7-BBAD-B11E-BC307D04E5F6}"/>
              </a:ext>
            </a:extLst>
          </p:cNvPr>
          <p:cNvPicPr>
            <a:picLocks noChangeAspect="1"/>
          </p:cNvPicPr>
          <p:nvPr/>
        </p:nvPicPr>
        <p:blipFill>
          <a:blip r:embed="rId3"/>
          <a:stretch>
            <a:fillRect/>
          </a:stretch>
        </p:blipFill>
        <p:spPr>
          <a:xfrm>
            <a:off x="380999" y="1552625"/>
            <a:ext cx="4900517" cy="5315376"/>
          </a:xfrm>
          <a:prstGeom prst="rect">
            <a:avLst/>
          </a:prstGeom>
        </p:spPr>
      </p:pic>
      <p:sp>
        <p:nvSpPr>
          <p:cNvPr id="27" name="Text 0">
            <a:extLst>
              <a:ext uri="{FF2B5EF4-FFF2-40B4-BE49-F238E27FC236}">
                <a16:creationId xmlns:a16="http://schemas.microsoft.com/office/drawing/2014/main" id="{D7046EAB-2698-EBDF-C68F-583ED7FE6D9A}"/>
              </a:ext>
            </a:extLst>
          </p:cNvPr>
          <p:cNvSpPr/>
          <p:nvPr/>
        </p:nvSpPr>
        <p:spPr>
          <a:xfrm>
            <a:off x="6235660" y="1120616"/>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13: Geo-Targeting for Optimal Marketing ROI</a:t>
            </a:r>
            <a:endParaRPr lang="en-US" sz="4450" dirty="0">
              <a:latin typeface="Cambria" panose="02040503050406030204" pitchFamily="18" charset="0"/>
              <a:ea typeface="Cambria" panose="02040503050406030204" pitchFamily="18" charset="0"/>
            </a:endParaRPr>
          </a:p>
        </p:txBody>
      </p:sp>
      <p:sp>
        <p:nvSpPr>
          <p:cNvPr id="28" name="Text 1">
            <a:extLst>
              <a:ext uri="{FF2B5EF4-FFF2-40B4-BE49-F238E27FC236}">
                <a16:creationId xmlns:a16="http://schemas.microsoft.com/office/drawing/2014/main" id="{2334BF7A-9DC2-CAC1-A680-96775336D729}"/>
              </a:ext>
            </a:extLst>
          </p:cNvPr>
          <p:cNvSpPr/>
          <p:nvPr/>
        </p:nvSpPr>
        <p:spPr>
          <a:xfrm>
            <a:off x="6235660" y="2868811"/>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Identifying High-Revenue Geographic Areas</a:t>
            </a:r>
            <a:endParaRPr lang="en-US" sz="3550" dirty="0">
              <a:latin typeface="Cambria" panose="02040503050406030204" pitchFamily="18" charset="0"/>
              <a:ea typeface="Cambria" panose="02040503050406030204" pitchFamily="18" charset="0"/>
            </a:endParaRPr>
          </a:p>
        </p:txBody>
      </p:sp>
      <p:sp>
        <p:nvSpPr>
          <p:cNvPr id="29" name="Text 2">
            <a:extLst>
              <a:ext uri="{FF2B5EF4-FFF2-40B4-BE49-F238E27FC236}">
                <a16:creationId xmlns:a16="http://schemas.microsoft.com/office/drawing/2014/main" id="{4292878D-014E-6A90-74F7-97C273A6B288}"/>
              </a:ext>
            </a:extLst>
          </p:cNvPr>
          <p:cNvSpPr/>
          <p:nvPr/>
        </p:nvSpPr>
        <p:spPr>
          <a:xfrm>
            <a:off x="6235660" y="4331732"/>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By analyzing revenue generation across different locations and cities, we can identify our strongest markets. This intelligence is critical for focusing marketing efforts where they will yield the greatest return.</a:t>
            </a:r>
            <a:endParaRPr lang="en-US" dirty="0">
              <a:latin typeface="Cambria" panose="02040503050406030204" pitchFamily="18" charset="0"/>
              <a:ea typeface="Cambria" panose="02040503050406030204" pitchFamily="18" charset="0"/>
            </a:endParaRPr>
          </a:p>
        </p:txBody>
      </p:sp>
      <p:sp>
        <p:nvSpPr>
          <p:cNvPr id="30" name="Text 3">
            <a:extLst>
              <a:ext uri="{FF2B5EF4-FFF2-40B4-BE49-F238E27FC236}">
                <a16:creationId xmlns:a16="http://schemas.microsoft.com/office/drawing/2014/main" id="{74E72145-B12C-FB8E-416C-B34C214B664C}"/>
              </a:ext>
            </a:extLst>
          </p:cNvPr>
          <p:cNvSpPr/>
          <p:nvPr/>
        </p:nvSpPr>
        <p:spPr>
          <a:xfrm>
            <a:off x="6556772" y="5840730"/>
            <a:ext cx="7324368"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Concentrate marketing campaigns in top-revenue locations to maximize return on investment (ROI) and deepen market penetration.</a:t>
            </a:r>
            <a:endParaRPr lang="en-US" dirty="0">
              <a:latin typeface="Cambria" panose="02040503050406030204" pitchFamily="18" charset="0"/>
              <a:ea typeface="Cambria" panose="02040503050406030204" pitchFamily="18" charset="0"/>
            </a:endParaRPr>
          </a:p>
        </p:txBody>
      </p:sp>
      <p:sp>
        <p:nvSpPr>
          <p:cNvPr id="31" name="Shape 4">
            <a:extLst>
              <a:ext uri="{FF2B5EF4-FFF2-40B4-BE49-F238E27FC236}">
                <a16:creationId xmlns:a16="http://schemas.microsoft.com/office/drawing/2014/main" id="{1C62326D-7953-2B0F-FBA4-D2B65284AB68}"/>
              </a:ext>
            </a:extLst>
          </p:cNvPr>
          <p:cNvSpPr/>
          <p:nvPr/>
        </p:nvSpPr>
        <p:spPr>
          <a:xfrm>
            <a:off x="6235660" y="5599867"/>
            <a:ext cx="30480" cy="1508998"/>
          </a:xfrm>
          <a:prstGeom prst="rect">
            <a:avLst/>
          </a:prstGeom>
          <a:solidFill>
            <a:srgbClr val="FFB393"/>
          </a:solidFill>
          <a:ln/>
        </p:spPr>
      </p:sp>
      <p:pic>
        <p:nvPicPr>
          <p:cNvPr id="32" name="Picture 31">
            <a:extLst>
              <a:ext uri="{FF2B5EF4-FFF2-40B4-BE49-F238E27FC236}">
                <a16:creationId xmlns:a16="http://schemas.microsoft.com/office/drawing/2014/main" id="{67FBD68B-72CB-EB9D-D608-3E80B1A52C95}"/>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25925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D90EF08-4335-CE42-024E-00C1C9762B2E}"/>
              </a:ext>
            </a:extLst>
          </p:cNvPr>
          <p:cNvPicPr>
            <a:picLocks noChangeAspect="1"/>
          </p:cNvPicPr>
          <p:nvPr/>
        </p:nvPicPr>
        <p:blipFill>
          <a:blip r:embed="rId2"/>
          <a:stretch>
            <a:fillRect/>
          </a:stretch>
        </p:blipFill>
        <p:spPr>
          <a:xfrm>
            <a:off x="0" y="0"/>
            <a:ext cx="5486400" cy="8229600"/>
          </a:xfrm>
          <a:prstGeom prst="rect">
            <a:avLst/>
          </a:prstGeom>
        </p:spPr>
      </p:pic>
      <p:pic>
        <p:nvPicPr>
          <p:cNvPr id="16" name="Image 1" descr="preencoded.png">
            <a:extLst>
              <a:ext uri="{FF2B5EF4-FFF2-40B4-BE49-F238E27FC236}">
                <a16:creationId xmlns:a16="http://schemas.microsoft.com/office/drawing/2014/main" id="{2236A2AE-CE59-D78E-8605-68CB143163C5}"/>
              </a:ext>
            </a:extLst>
          </p:cNvPr>
          <p:cNvPicPr>
            <a:picLocks noChangeAspect="1"/>
          </p:cNvPicPr>
          <p:nvPr/>
        </p:nvPicPr>
        <p:blipFill>
          <a:blip r:embed="rId3"/>
          <a:stretch>
            <a:fillRect/>
          </a:stretch>
        </p:blipFill>
        <p:spPr>
          <a:xfrm>
            <a:off x="174715" y="2697599"/>
            <a:ext cx="5136969" cy="2305050"/>
          </a:xfrm>
          <a:prstGeom prst="rect">
            <a:avLst/>
          </a:prstGeom>
        </p:spPr>
      </p:pic>
      <p:sp>
        <p:nvSpPr>
          <p:cNvPr id="17" name="Text 0">
            <a:extLst>
              <a:ext uri="{FF2B5EF4-FFF2-40B4-BE49-F238E27FC236}">
                <a16:creationId xmlns:a16="http://schemas.microsoft.com/office/drawing/2014/main" id="{D75BE011-64C3-652A-8E86-2E1138F36184}"/>
              </a:ext>
            </a:extLst>
          </p:cNvPr>
          <p:cNvSpPr/>
          <p:nvPr/>
        </p:nvSpPr>
        <p:spPr>
          <a:xfrm>
            <a:off x="6235660" y="949404"/>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14: Cultivating Long-Term Customer Value</a:t>
            </a:r>
            <a:endParaRPr lang="en-US" sz="4450" dirty="0">
              <a:latin typeface="Cambria" panose="02040503050406030204" pitchFamily="18" charset="0"/>
              <a:ea typeface="Cambria" panose="02040503050406030204" pitchFamily="18" charset="0"/>
            </a:endParaRPr>
          </a:p>
        </p:txBody>
      </p:sp>
      <p:sp>
        <p:nvSpPr>
          <p:cNvPr id="18" name="Text 1">
            <a:extLst>
              <a:ext uri="{FF2B5EF4-FFF2-40B4-BE49-F238E27FC236}">
                <a16:creationId xmlns:a16="http://schemas.microsoft.com/office/drawing/2014/main" id="{9159F9AD-D655-6E36-2B83-048C4364CA56}"/>
              </a:ext>
            </a:extLst>
          </p:cNvPr>
          <p:cNvSpPr/>
          <p:nvPr/>
        </p:nvSpPr>
        <p:spPr>
          <a:xfrm>
            <a:off x="6235660" y="2697599"/>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Predicting Customer Lifetime Value (CLV)</a:t>
            </a:r>
            <a:endParaRPr lang="en-US" sz="3550" dirty="0">
              <a:latin typeface="Cambria" panose="02040503050406030204" pitchFamily="18" charset="0"/>
              <a:ea typeface="Cambria" panose="02040503050406030204" pitchFamily="18" charset="0"/>
            </a:endParaRPr>
          </a:p>
        </p:txBody>
      </p:sp>
      <p:sp>
        <p:nvSpPr>
          <p:cNvPr id="19" name="Text 2">
            <a:extLst>
              <a:ext uri="{FF2B5EF4-FFF2-40B4-BE49-F238E27FC236}">
                <a16:creationId xmlns:a16="http://schemas.microsoft.com/office/drawing/2014/main" id="{3150C981-EA20-6630-6C63-7CBFF69838CE}"/>
              </a:ext>
            </a:extLst>
          </p:cNvPr>
          <p:cNvSpPr/>
          <p:nvPr/>
        </p:nvSpPr>
        <p:spPr>
          <a:xfrm>
            <a:off x="6235660" y="4160520"/>
            <a:ext cx="7645479" cy="1369695"/>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By examining order frequency and average spend, we can accurately predict which customers are most likely to become long-term valuable assets. This allows for proactive engagement and tailored loyalty programs.</a:t>
            </a:r>
            <a:endParaRPr lang="en-US" dirty="0">
              <a:latin typeface="Cambria" panose="02040503050406030204" pitchFamily="18" charset="0"/>
              <a:ea typeface="Cambria" panose="02040503050406030204" pitchFamily="18" charset="0"/>
            </a:endParaRPr>
          </a:p>
        </p:txBody>
      </p:sp>
      <p:sp>
        <p:nvSpPr>
          <p:cNvPr id="20" name="Text 3">
            <a:extLst>
              <a:ext uri="{FF2B5EF4-FFF2-40B4-BE49-F238E27FC236}">
                <a16:creationId xmlns:a16="http://schemas.microsoft.com/office/drawing/2014/main" id="{7049E35F-4249-CA05-7810-298EDECC5C0C}"/>
              </a:ext>
            </a:extLst>
          </p:cNvPr>
          <p:cNvSpPr/>
          <p:nvPr/>
        </p:nvSpPr>
        <p:spPr>
          <a:xfrm>
            <a:off x="6556772" y="6011942"/>
            <a:ext cx="7324368"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Insight: Identify high Customer Lifetime Value (CLV) customers for enrollment in exclusive loyalty programs and personalized marketing initiatives, fostering lasting relationships.</a:t>
            </a:r>
            <a:endParaRPr lang="en-US" dirty="0">
              <a:latin typeface="Cambria" panose="02040503050406030204" pitchFamily="18" charset="0"/>
              <a:ea typeface="Cambria" panose="02040503050406030204" pitchFamily="18" charset="0"/>
            </a:endParaRPr>
          </a:p>
        </p:txBody>
      </p:sp>
      <p:sp>
        <p:nvSpPr>
          <p:cNvPr id="21" name="Shape 4">
            <a:extLst>
              <a:ext uri="{FF2B5EF4-FFF2-40B4-BE49-F238E27FC236}">
                <a16:creationId xmlns:a16="http://schemas.microsoft.com/office/drawing/2014/main" id="{4C61EAE0-989C-26B0-78A8-C976B6AFAA54}"/>
              </a:ext>
            </a:extLst>
          </p:cNvPr>
          <p:cNvSpPr/>
          <p:nvPr/>
        </p:nvSpPr>
        <p:spPr>
          <a:xfrm>
            <a:off x="6235660" y="5771078"/>
            <a:ext cx="30480" cy="1508998"/>
          </a:xfrm>
          <a:prstGeom prst="rect">
            <a:avLst/>
          </a:prstGeom>
          <a:solidFill>
            <a:srgbClr val="FFB393"/>
          </a:solidFill>
          <a:ln/>
        </p:spPr>
      </p:sp>
      <p:pic>
        <p:nvPicPr>
          <p:cNvPr id="22" name="Picture 21">
            <a:extLst>
              <a:ext uri="{FF2B5EF4-FFF2-40B4-BE49-F238E27FC236}">
                <a16:creationId xmlns:a16="http://schemas.microsoft.com/office/drawing/2014/main" id="{2C119E39-C8FD-3FE6-FBD6-71492F02BEDF}"/>
              </a:ext>
            </a:extLst>
          </p:cNvPr>
          <p:cNvPicPr>
            <a:picLocks noChangeAspect="1"/>
          </p:cNvPicPr>
          <p:nvPr/>
        </p:nvPicPr>
        <p:blipFill>
          <a:blip r:embed="rId4"/>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177206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BB47020-0B19-1150-F869-B5B5EB39A352}"/>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9BAC2C20-E62F-7CE6-7BCA-FFBF6A907667}"/>
              </a:ext>
            </a:extLst>
          </p:cNvPr>
          <p:cNvSpPr/>
          <p:nvPr/>
        </p:nvSpPr>
        <p:spPr>
          <a:xfrm>
            <a:off x="749260" y="783788"/>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Cambria" panose="02040503050406030204" pitchFamily="18" charset="0"/>
                <a:ea typeface="Cambria" panose="02040503050406030204" pitchFamily="18" charset="0"/>
                <a:cs typeface="Brygada 1918 Bold" pitchFamily="34" charset="-120"/>
              </a:rPr>
              <a:t>Summary &amp; Strategic Recommendations</a:t>
            </a:r>
            <a:endParaRPr lang="en-US" sz="3550" dirty="0">
              <a:latin typeface="Cambria" panose="02040503050406030204" pitchFamily="18" charset="0"/>
              <a:ea typeface="Cambria" panose="02040503050406030204" pitchFamily="18" charset="0"/>
            </a:endParaRPr>
          </a:p>
        </p:txBody>
      </p:sp>
      <p:sp>
        <p:nvSpPr>
          <p:cNvPr id="4" name="Shape 1">
            <a:extLst>
              <a:ext uri="{FF2B5EF4-FFF2-40B4-BE49-F238E27FC236}">
                <a16:creationId xmlns:a16="http://schemas.microsoft.com/office/drawing/2014/main" id="{E73957D2-20AB-9B94-F4FD-22F2AB7D2ADF}"/>
              </a:ext>
            </a:extLst>
          </p:cNvPr>
          <p:cNvSpPr/>
          <p:nvPr/>
        </p:nvSpPr>
        <p:spPr>
          <a:xfrm>
            <a:off x="749260" y="2182416"/>
            <a:ext cx="7645479" cy="1324451"/>
          </a:xfrm>
          <a:prstGeom prst="roundRect">
            <a:avLst>
              <a:gd name="adj" fmla="val 8285"/>
            </a:avLst>
          </a:prstGeom>
          <a:solidFill>
            <a:srgbClr val="5C2438"/>
          </a:solidFill>
          <a:ln w="22860">
            <a:solidFill>
              <a:srgbClr val="662E42"/>
            </a:solidFill>
            <a:prstDash val="solid"/>
          </a:ln>
        </p:spPr>
      </p:sp>
      <p:sp>
        <p:nvSpPr>
          <p:cNvPr id="5" name="Shape 2">
            <a:extLst>
              <a:ext uri="{FF2B5EF4-FFF2-40B4-BE49-F238E27FC236}">
                <a16:creationId xmlns:a16="http://schemas.microsoft.com/office/drawing/2014/main" id="{8FB4BC0A-5B06-BFB2-7DB5-1B9692FD507A}"/>
              </a:ext>
            </a:extLst>
          </p:cNvPr>
          <p:cNvSpPr/>
          <p:nvPr/>
        </p:nvSpPr>
        <p:spPr>
          <a:xfrm>
            <a:off x="726400" y="2182416"/>
            <a:ext cx="91440" cy="1324451"/>
          </a:xfrm>
          <a:prstGeom prst="roundRect">
            <a:avLst>
              <a:gd name="adj" fmla="val 28098"/>
            </a:avLst>
          </a:prstGeom>
          <a:solidFill>
            <a:srgbClr val="FFB393"/>
          </a:solidFill>
          <a:ln/>
        </p:spPr>
      </p:sp>
      <p:sp>
        <p:nvSpPr>
          <p:cNvPr id="6" name="Text 3">
            <a:extLst>
              <a:ext uri="{FF2B5EF4-FFF2-40B4-BE49-F238E27FC236}">
                <a16:creationId xmlns:a16="http://schemas.microsoft.com/office/drawing/2014/main" id="{5783E93A-1E9C-0147-4526-1BF6670A1CD3}"/>
              </a:ext>
            </a:extLst>
          </p:cNvPr>
          <p:cNvSpPr/>
          <p:nvPr/>
        </p:nvSpPr>
        <p:spPr>
          <a:xfrm>
            <a:off x="1011912" y="2376488"/>
            <a:ext cx="2290286"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Cambria" panose="02040503050406030204" pitchFamily="18" charset="0"/>
                <a:ea typeface="Cambria" panose="02040503050406030204" pitchFamily="18" charset="0"/>
                <a:cs typeface="Brygada 1918 Bold" pitchFamily="34" charset="-120"/>
              </a:rPr>
              <a:t>Optimized Targeting</a:t>
            </a:r>
            <a:endParaRPr lang="en-US" sz="1750" dirty="0">
              <a:latin typeface="Cambria" panose="02040503050406030204" pitchFamily="18" charset="0"/>
              <a:ea typeface="Cambria" panose="02040503050406030204" pitchFamily="18" charset="0"/>
            </a:endParaRPr>
          </a:p>
        </p:txBody>
      </p:sp>
      <p:sp>
        <p:nvSpPr>
          <p:cNvPr id="7" name="Text 4">
            <a:extLst>
              <a:ext uri="{FF2B5EF4-FFF2-40B4-BE49-F238E27FC236}">
                <a16:creationId xmlns:a16="http://schemas.microsoft.com/office/drawing/2014/main" id="{BAC80016-1AD4-C896-C81E-01E9A331DD36}"/>
              </a:ext>
            </a:extLst>
          </p:cNvPr>
          <p:cNvSpPr/>
          <p:nvPr/>
        </p:nvSpPr>
        <p:spPr>
          <a:xfrm>
            <a:off x="1011912" y="2764631"/>
            <a:ext cx="7188756" cy="548164"/>
          </a:xfrm>
          <a:prstGeom prst="rect">
            <a:avLst/>
          </a:prstGeom>
          <a:noFill/>
          <a:ln/>
        </p:spPr>
        <p:txBody>
          <a:bodyPr wrap="square" lIns="0" tIns="0" rIns="0" bIns="0" rtlCol="0" anchor="t"/>
          <a:lstStyle/>
          <a:p>
            <a:pPr marL="0" indent="0" algn="l">
              <a:lnSpc>
                <a:spcPts val="21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Top age groups, products, and locations have been identified, enabling precision marketing.</a:t>
            </a:r>
            <a:endParaRPr lang="en-US" dirty="0">
              <a:latin typeface="Cambria" panose="02040503050406030204" pitchFamily="18" charset="0"/>
              <a:ea typeface="Cambria" panose="02040503050406030204" pitchFamily="18" charset="0"/>
            </a:endParaRPr>
          </a:p>
        </p:txBody>
      </p:sp>
      <p:sp>
        <p:nvSpPr>
          <p:cNvPr id="8" name="Shape 5">
            <a:extLst>
              <a:ext uri="{FF2B5EF4-FFF2-40B4-BE49-F238E27FC236}">
                <a16:creationId xmlns:a16="http://schemas.microsoft.com/office/drawing/2014/main" id="{B38629AF-04C6-C40D-4F74-1C342FDB5DB9}"/>
              </a:ext>
            </a:extLst>
          </p:cNvPr>
          <p:cNvSpPr/>
          <p:nvPr/>
        </p:nvSpPr>
        <p:spPr>
          <a:xfrm>
            <a:off x="749260" y="3678079"/>
            <a:ext cx="7645479" cy="1050369"/>
          </a:xfrm>
          <a:prstGeom prst="roundRect">
            <a:avLst>
              <a:gd name="adj" fmla="val 10447"/>
            </a:avLst>
          </a:prstGeom>
          <a:solidFill>
            <a:srgbClr val="5C2438"/>
          </a:solidFill>
          <a:ln w="22860">
            <a:solidFill>
              <a:srgbClr val="662E42"/>
            </a:solidFill>
            <a:prstDash val="solid"/>
          </a:ln>
        </p:spPr>
      </p:sp>
      <p:sp>
        <p:nvSpPr>
          <p:cNvPr id="9" name="Shape 6">
            <a:extLst>
              <a:ext uri="{FF2B5EF4-FFF2-40B4-BE49-F238E27FC236}">
                <a16:creationId xmlns:a16="http://schemas.microsoft.com/office/drawing/2014/main" id="{C4C6D450-7C4C-2E04-0473-63174F74C73A}"/>
              </a:ext>
            </a:extLst>
          </p:cNvPr>
          <p:cNvSpPr/>
          <p:nvPr/>
        </p:nvSpPr>
        <p:spPr>
          <a:xfrm>
            <a:off x="726400" y="3678079"/>
            <a:ext cx="91440" cy="1050369"/>
          </a:xfrm>
          <a:prstGeom prst="roundRect">
            <a:avLst>
              <a:gd name="adj" fmla="val 28098"/>
            </a:avLst>
          </a:prstGeom>
          <a:solidFill>
            <a:srgbClr val="FFB393"/>
          </a:solidFill>
          <a:ln/>
        </p:spPr>
      </p:sp>
      <p:sp>
        <p:nvSpPr>
          <p:cNvPr id="10" name="Text 7">
            <a:extLst>
              <a:ext uri="{FF2B5EF4-FFF2-40B4-BE49-F238E27FC236}">
                <a16:creationId xmlns:a16="http://schemas.microsoft.com/office/drawing/2014/main" id="{6B6BFC5B-574F-96E5-06D0-4262BB562A8C}"/>
              </a:ext>
            </a:extLst>
          </p:cNvPr>
          <p:cNvSpPr/>
          <p:nvPr/>
        </p:nvSpPr>
        <p:spPr>
          <a:xfrm>
            <a:off x="1011912" y="3872151"/>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Cambria" panose="02040503050406030204" pitchFamily="18" charset="0"/>
                <a:ea typeface="Cambria" panose="02040503050406030204" pitchFamily="18" charset="0"/>
                <a:cs typeface="Brygada 1918 Bold" pitchFamily="34" charset="-120"/>
              </a:rPr>
              <a:t>Enhanced Retention</a:t>
            </a:r>
            <a:endParaRPr lang="en-US" sz="1750" dirty="0">
              <a:latin typeface="Cambria" panose="02040503050406030204" pitchFamily="18" charset="0"/>
              <a:ea typeface="Cambria" panose="02040503050406030204" pitchFamily="18" charset="0"/>
            </a:endParaRPr>
          </a:p>
        </p:txBody>
      </p:sp>
      <p:sp>
        <p:nvSpPr>
          <p:cNvPr id="11" name="Text 8">
            <a:extLst>
              <a:ext uri="{FF2B5EF4-FFF2-40B4-BE49-F238E27FC236}">
                <a16:creationId xmlns:a16="http://schemas.microsoft.com/office/drawing/2014/main" id="{CF73A39B-13A2-C721-BFCB-609A12D99E66}"/>
              </a:ext>
            </a:extLst>
          </p:cNvPr>
          <p:cNvSpPr/>
          <p:nvPr/>
        </p:nvSpPr>
        <p:spPr>
          <a:xfrm>
            <a:off x="1011912" y="4260294"/>
            <a:ext cx="7188756" cy="274082"/>
          </a:xfrm>
          <a:prstGeom prst="rect">
            <a:avLst/>
          </a:prstGeom>
          <a:noFill/>
          <a:ln/>
        </p:spPr>
        <p:txBody>
          <a:bodyPr wrap="none" lIns="0" tIns="0" rIns="0" bIns="0" rtlCol="0" anchor="t"/>
          <a:lstStyle/>
          <a:p>
            <a:pPr marL="0" indent="0" algn="l">
              <a:lnSpc>
                <a:spcPts val="21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Implement tailored retention and loyalty strategies for high-CLV customers.</a:t>
            </a:r>
            <a:endParaRPr lang="en-US" dirty="0">
              <a:latin typeface="Cambria" panose="02040503050406030204" pitchFamily="18" charset="0"/>
              <a:ea typeface="Cambria" panose="02040503050406030204" pitchFamily="18" charset="0"/>
            </a:endParaRPr>
          </a:p>
        </p:txBody>
      </p:sp>
      <p:sp>
        <p:nvSpPr>
          <p:cNvPr id="12" name="Shape 9">
            <a:extLst>
              <a:ext uri="{FF2B5EF4-FFF2-40B4-BE49-F238E27FC236}">
                <a16:creationId xmlns:a16="http://schemas.microsoft.com/office/drawing/2014/main" id="{C8320911-26C5-CB40-D189-47AF6B5A6C1C}"/>
              </a:ext>
            </a:extLst>
          </p:cNvPr>
          <p:cNvSpPr/>
          <p:nvPr/>
        </p:nvSpPr>
        <p:spPr>
          <a:xfrm>
            <a:off x="749260" y="4899660"/>
            <a:ext cx="7645479" cy="1324451"/>
          </a:xfrm>
          <a:prstGeom prst="roundRect">
            <a:avLst>
              <a:gd name="adj" fmla="val 8285"/>
            </a:avLst>
          </a:prstGeom>
          <a:solidFill>
            <a:srgbClr val="5C2438"/>
          </a:solidFill>
          <a:ln w="22860">
            <a:solidFill>
              <a:srgbClr val="662E42"/>
            </a:solidFill>
            <a:prstDash val="solid"/>
          </a:ln>
        </p:spPr>
      </p:sp>
      <p:sp>
        <p:nvSpPr>
          <p:cNvPr id="13" name="Shape 10">
            <a:extLst>
              <a:ext uri="{FF2B5EF4-FFF2-40B4-BE49-F238E27FC236}">
                <a16:creationId xmlns:a16="http://schemas.microsoft.com/office/drawing/2014/main" id="{AA181614-ECB4-8B73-76AC-2A822DB39625}"/>
              </a:ext>
            </a:extLst>
          </p:cNvPr>
          <p:cNvSpPr/>
          <p:nvPr/>
        </p:nvSpPr>
        <p:spPr>
          <a:xfrm>
            <a:off x="726400" y="4899660"/>
            <a:ext cx="91440" cy="1324451"/>
          </a:xfrm>
          <a:prstGeom prst="roundRect">
            <a:avLst>
              <a:gd name="adj" fmla="val 28098"/>
            </a:avLst>
          </a:prstGeom>
          <a:solidFill>
            <a:srgbClr val="FFB393"/>
          </a:solidFill>
          <a:ln/>
        </p:spPr>
      </p:sp>
      <p:sp>
        <p:nvSpPr>
          <p:cNvPr id="14" name="Text 11">
            <a:extLst>
              <a:ext uri="{FF2B5EF4-FFF2-40B4-BE49-F238E27FC236}">
                <a16:creationId xmlns:a16="http://schemas.microsoft.com/office/drawing/2014/main" id="{D5B242C7-628B-C94D-6CF2-19796221E83A}"/>
              </a:ext>
            </a:extLst>
          </p:cNvPr>
          <p:cNvSpPr/>
          <p:nvPr/>
        </p:nvSpPr>
        <p:spPr>
          <a:xfrm>
            <a:off x="1011912" y="5093732"/>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Cambria" panose="02040503050406030204" pitchFamily="18" charset="0"/>
                <a:ea typeface="Cambria" panose="02040503050406030204" pitchFamily="18" charset="0"/>
                <a:cs typeface="Brygada 1918 Bold" pitchFamily="34" charset="-120"/>
              </a:rPr>
              <a:t>Increased AOV</a:t>
            </a:r>
            <a:endParaRPr lang="en-US" sz="1750" dirty="0">
              <a:latin typeface="Cambria" panose="02040503050406030204" pitchFamily="18" charset="0"/>
              <a:ea typeface="Cambria" panose="02040503050406030204" pitchFamily="18" charset="0"/>
            </a:endParaRPr>
          </a:p>
        </p:txBody>
      </p:sp>
      <p:sp>
        <p:nvSpPr>
          <p:cNvPr id="15" name="Text 12">
            <a:extLst>
              <a:ext uri="{FF2B5EF4-FFF2-40B4-BE49-F238E27FC236}">
                <a16:creationId xmlns:a16="http://schemas.microsoft.com/office/drawing/2014/main" id="{24F3F170-41C9-236F-E96E-C5944D58EA50}"/>
              </a:ext>
            </a:extLst>
          </p:cNvPr>
          <p:cNvSpPr/>
          <p:nvPr/>
        </p:nvSpPr>
        <p:spPr>
          <a:xfrm>
            <a:off x="1011912" y="5481876"/>
            <a:ext cx="7188756" cy="548164"/>
          </a:xfrm>
          <a:prstGeom prst="rect">
            <a:avLst/>
          </a:prstGeom>
          <a:noFill/>
          <a:ln/>
        </p:spPr>
        <p:txBody>
          <a:bodyPr wrap="square" lIns="0" tIns="0" rIns="0" bIns="0" rtlCol="0" anchor="t"/>
          <a:lstStyle/>
          <a:p>
            <a:pPr marL="0" indent="0" algn="l">
              <a:lnSpc>
                <a:spcPts val="21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Leverage identified cross-selling and bundling opportunities to boost average order value.</a:t>
            </a:r>
            <a:endParaRPr lang="en-US" dirty="0">
              <a:latin typeface="Cambria" panose="02040503050406030204" pitchFamily="18" charset="0"/>
              <a:ea typeface="Cambria" panose="02040503050406030204" pitchFamily="18" charset="0"/>
            </a:endParaRPr>
          </a:p>
        </p:txBody>
      </p:sp>
      <p:sp>
        <p:nvSpPr>
          <p:cNvPr id="16" name="Shape 13">
            <a:extLst>
              <a:ext uri="{FF2B5EF4-FFF2-40B4-BE49-F238E27FC236}">
                <a16:creationId xmlns:a16="http://schemas.microsoft.com/office/drawing/2014/main" id="{6FF4D5CE-A7C5-D92F-6E39-02347B190C63}"/>
              </a:ext>
            </a:extLst>
          </p:cNvPr>
          <p:cNvSpPr/>
          <p:nvPr/>
        </p:nvSpPr>
        <p:spPr>
          <a:xfrm>
            <a:off x="749260" y="6395323"/>
            <a:ext cx="7645479" cy="1192593"/>
          </a:xfrm>
          <a:prstGeom prst="roundRect">
            <a:avLst>
              <a:gd name="adj" fmla="val 10447"/>
            </a:avLst>
          </a:prstGeom>
          <a:solidFill>
            <a:srgbClr val="5C2438"/>
          </a:solidFill>
          <a:ln w="22860">
            <a:solidFill>
              <a:srgbClr val="662E42"/>
            </a:solidFill>
            <a:prstDash val="solid"/>
          </a:ln>
        </p:spPr>
      </p:sp>
      <p:sp>
        <p:nvSpPr>
          <p:cNvPr id="17" name="Shape 14">
            <a:extLst>
              <a:ext uri="{FF2B5EF4-FFF2-40B4-BE49-F238E27FC236}">
                <a16:creationId xmlns:a16="http://schemas.microsoft.com/office/drawing/2014/main" id="{A3C4D754-0097-99F0-7E23-B80F99E27301}"/>
              </a:ext>
            </a:extLst>
          </p:cNvPr>
          <p:cNvSpPr/>
          <p:nvPr/>
        </p:nvSpPr>
        <p:spPr>
          <a:xfrm>
            <a:off x="726400" y="6395323"/>
            <a:ext cx="91440" cy="1050369"/>
          </a:xfrm>
          <a:prstGeom prst="roundRect">
            <a:avLst>
              <a:gd name="adj" fmla="val 28098"/>
            </a:avLst>
          </a:prstGeom>
          <a:solidFill>
            <a:srgbClr val="FFB393"/>
          </a:solidFill>
          <a:ln/>
        </p:spPr>
      </p:sp>
      <p:sp>
        <p:nvSpPr>
          <p:cNvPr id="18" name="Text 15">
            <a:extLst>
              <a:ext uri="{FF2B5EF4-FFF2-40B4-BE49-F238E27FC236}">
                <a16:creationId xmlns:a16="http://schemas.microsoft.com/office/drawing/2014/main" id="{AFE41238-8F90-E97D-B825-88A71BB6987D}"/>
              </a:ext>
            </a:extLst>
          </p:cNvPr>
          <p:cNvSpPr/>
          <p:nvPr/>
        </p:nvSpPr>
        <p:spPr>
          <a:xfrm>
            <a:off x="1011912" y="6589395"/>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Cambria" panose="02040503050406030204" pitchFamily="18" charset="0"/>
                <a:ea typeface="Cambria" panose="02040503050406030204" pitchFamily="18" charset="0"/>
                <a:cs typeface="Brygada 1918 Bold" pitchFamily="34" charset="-120"/>
              </a:rPr>
              <a:t>Efficient Operations</a:t>
            </a:r>
            <a:endParaRPr lang="en-US" sz="1750" dirty="0">
              <a:latin typeface="Cambria" panose="02040503050406030204" pitchFamily="18" charset="0"/>
              <a:ea typeface="Cambria" panose="02040503050406030204" pitchFamily="18" charset="0"/>
            </a:endParaRPr>
          </a:p>
        </p:txBody>
      </p:sp>
      <p:sp>
        <p:nvSpPr>
          <p:cNvPr id="19" name="Text 16">
            <a:extLst>
              <a:ext uri="{FF2B5EF4-FFF2-40B4-BE49-F238E27FC236}">
                <a16:creationId xmlns:a16="http://schemas.microsoft.com/office/drawing/2014/main" id="{6DC4DF0B-859A-CB1B-8142-4CEA31F63EB1}"/>
              </a:ext>
            </a:extLst>
          </p:cNvPr>
          <p:cNvSpPr/>
          <p:nvPr/>
        </p:nvSpPr>
        <p:spPr>
          <a:xfrm>
            <a:off x="1011912" y="6977539"/>
            <a:ext cx="7188756" cy="274082"/>
          </a:xfrm>
          <a:prstGeom prst="rect">
            <a:avLst/>
          </a:prstGeom>
          <a:noFill/>
          <a:ln/>
        </p:spPr>
        <p:txBody>
          <a:bodyPr wrap="none" lIns="0" tIns="0" rIns="0" bIns="0" rtlCol="0" anchor="t"/>
          <a:lstStyle/>
          <a:p>
            <a:pPr marL="0" indent="0" algn="l">
              <a:lnSpc>
                <a:spcPts val="21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Strategic stock management and promotion planning based on seasonal trends.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4218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56943E-7DB8-2DBE-301B-9AAD9EF4066F}"/>
              </a:ext>
            </a:extLst>
          </p:cNvPr>
          <p:cNvPicPr>
            <a:picLocks noChangeAspect="1"/>
          </p:cNvPicPr>
          <p:nvPr/>
        </p:nvPicPr>
        <p:blipFill>
          <a:blip r:embed="rId2"/>
          <a:stretch>
            <a:fillRect/>
          </a:stretch>
        </p:blipFill>
        <p:spPr>
          <a:xfrm>
            <a:off x="0" y="0"/>
            <a:ext cx="14630400" cy="2676287"/>
          </a:xfrm>
          <a:prstGeom prst="rect">
            <a:avLst/>
          </a:prstGeom>
        </p:spPr>
      </p:pic>
      <p:sp>
        <p:nvSpPr>
          <p:cNvPr id="3" name="Text 0">
            <a:extLst>
              <a:ext uri="{FF2B5EF4-FFF2-40B4-BE49-F238E27FC236}">
                <a16:creationId xmlns:a16="http://schemas.microsoft.com/office/drawing/2014/main" id="{BFFF68F0-2F8D-C1D7-DBE3-1E388C22FAF3}"/>
              </a:ext>
            </a:extLst>
          </p:cNvPr>
          <p:cNvSpPr/>
          <p:nvPr/>
        </p:nvSpPr>
        <p:spPr>
          <a:xfrm>
            <a:off x="749260" y="4593193"/>
            <a:ext cx="5709404"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Thank you!</a:t>
            </a:r>
            <a:endParaRPr lang="en-US" sz="4450" dirty="0">
              <a:latin typeface="Cambria" panose="02040503050406030204" pitchFamily="18" charset="0"/>
              <a:ea typeface="Cambria" panose="02040503050406030204" pitchFamily="18" charset="0"/>
            </a:endParaRPr>
          </a:p>
        </p:txBody>
      </p:sp>
      <p:sp>
        <p:nvSpPr>
          <p:cNvPr id="4" name="Text 1">
            <a:extLst>
              <a:ext uri="{FF2B5EF4-FFF2-40B4-BE49-F238E27FC236}">
                <a16:creationId xmlns:a16="http://schemas.microsoft.com/office/drawing/2014/main" id="{A82803CE-49E7-4B97-0B2B-330E50DA539F}"/>
              </a:ext>
            </a:extLst>
          </p:cNvPr>
          <p:cNvSpPr/>
          <p:nvPr/>
        </p:nvSpPr>
        <p:spPr>
          <a:xfrm>
            <a:off x="749260" y="5627846"/>
            <a:ext cx="13131879" cy="684848"/>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We appreciate your time and attention to this comprehensive analysis. We look forward to discussing these insights further and collaborating on future strategies to drive exceptional e-commerce growth.</a:t>
            </a:r>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D457B86-13DA-49BA-64A7-B198ED73BDA8}"/>
              </a:ext>
            </a:extLst>
          </p:cNvPr>
          <p:cNvPicPr>
            <a:picLocks noChangeAspect="1"/>
          </p:cNvPicPr>
          <p:nvPr/>
        </p:nvPicPr>
        <p:blipFill>
          <a:blip r:embed="rId3"/>
          <a:stretch>
            <a:fillRect/>
          </a:stretch>
        </p:blipFill>
        <p:spPr>
          <a:xfrm>
            <a:off x="12293978" y="7725353"/>
            <a:ext cx="2336422" cy="428047"/>
          </a:xfrm>
          <a:prstGeom prst="rect">
            <a:avLst/>
          </a:prstGeom>
        </p:spPr>
      </p:pic>
    </p:spTree>
    <p:extLst>
      <p:ext uri="{BB962C8B-B14F-4D97-AF65-F5344CB8AC3E}">
        <p14:creationId xmlns:p14="http://schemas.microsoft.com/office/powerpoint/2010/main" val="1289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706160"/>
            <a:ext cx="7645479" cy="1356122"/>
          </a:xfrm>
          <a:prstGeom prst="rect">
            <a:avLst/>
          </a:prstGeom>
          <a:noFill/>
          <a:ln/>
        </p:spPr>
        <p:txBody>
          <a:bodyPr wrap="square" lIns="0" tIns="0" rIns="0" bIns="0" rtlCol="0" anchor="t"/>
          <a:lstStyle/>
          <a:p>
            <a:pPr marL="0" indent="0" algn="l">
              <a:lnSpc>
                <a:spcPts val="5300"/>
              </a:lnSpc>
              <a:buNone/>
            </a:pPr>
            <a:r>
              <a:rPr lang="en-US" sz="4250" b="1" dirty="0">
                <a:solidFill>
                  <a:srgbClr val="FFB393"/>
                </a:solidFill>
                <a:latin typeface="Cambria" panose="02040503050406030204" pitchFamily="18" charset="0"/>
                <a:ea typeface="Cambria" panose="02040503050406030204" pitchFamily="18" charset="0"/>
                <a:cs typeface="Brygada 1918 Bold" pitchFamily="34" charset="-120"/>
              </a:rPr>
              <a:t>Introduction: Unlocking E-commerce Growth</a:t>
            </a:r>
            <a:endParaRPr lang="en-US" sz="4250" dirty="0">
              <a:latin typeface="Cambria" panose="02040503050406030204" pitchFamily="18" charset="0"/>
              <a:ea typeface="Cambria" panose="02040503050406030204" pitchFamily="18" charset="0"/>
            </a:endParaRPr>
          </a:p>
        </p:txBody>
      </p:sp>
      <p:sp>
        <p:nvSpPr>
          <p:cNvPr id="4" name="Shape 1"/>
          <p:cNvSpPr/>
          <p:nvPr/>
        </p:nvSpPr>
        <p:spPr>
          <a:xfrm>
            <a:off x="6235660" y="2672358"/>
            <a:ext cx="7645479" cy="2171343"/>
          </a:xfrm>
          <a:prstGeom prst="roundRect">
            <a:avLst>
              <a:gd name="adj" fmla="val 5053"/>
            </a:avLst>
          </a:prstGeom>
          <a:solidFill>
            <a:srgbClr val="5C2438"/>
          </a:solidFill>
          <a:ln/>
        </p:spPr>
      </p:sp>
      <p:sp>
        <p:nvSpPr>
          <p:cNvPr id="5" name="Shape 2"/>
          <p:cNvSpPr/>
          <p:nvPr/>
        </p:nvSpPr>
        <p:spPr>
          <a:xfrm>
            <a:off x="6235660" y="2649498"/>
            <a:ext cx="7645479" cy="91440"/>
          </a:xfrm>
          <a:prstGeom prst="roundRect">
            <a:avLst>
              <a:gd name="adj" fmla="val 33366"/>
            </a:avLst>
          </a:prstGeom>
          <a:solidFill>
            <a:srgbClr val="FFB393"/>
          </a:solidFill>
          <a:ln/>
        </p:spPr>
      </p:sp>
      <p:sp>
        <p:nvSpPr>
          <p:cNvPr id="6" name="Shape 3"/>
          <p:cNvSpPr/>
          <p:nvPr/>
        </p:nvSpPr>
        <p:spPr>
          <a:xfrm>
            <a:off x="9753362" y="2367320"/>
            <a:ext cx="610076" cy="610076"/>
          </a:xfrm>
          <a:prstGeom prst="roundRect">
            <a:avLst>
              <a:gd name="adj" fmla="val 149883"/>
            </a:avLst>
          </a:prstGeom>
          <a:solidFill>
            <a:srgbClr val="FFB393"/>
          </a:solidFill>
          <a:ln/>
        </p:spPr>
      </p:sp>
      <p:pic>
        <p:nvPicPr>
          <p:cNvPr id="7" name="Image 1" descr="preencoded.png"/>
          <p:cNvPicPr>
            <a:picLocks noChangeAspect="1"/>
          </p:cNvPicPr>
          <p:nvPr/>
        </p:nvPicPr>
        <p:blipFill>
          <a:blip r:embed="rId4"/>
          <a:stretch>
            <a:fillRect/>
          </a:stretch>
        </p:blipFill>
        <p:spPr>
          <a:xfrm>
            <a:off x="9936361" y="2519839"/>
            <a:ext cx="243959" cy="305038"/>
          </a:xfrm>
          <a:prstGeom prst="rect">
            <a:avLst/>
          </a:prstGeom>
        </p:spPr>
      </p:pic>
      <p:sp>
        <p:nvSpPr>
          <p:cNvPr id="8" name="Text 4"/>
          <p:cNvSpPr/>
          <p:nvPr/>
        </p:nvSpPr>
        <p:spPr>
          <a:xfrm>
            <a:off x="6461879" y="3180755"/>
            <a:ext cx="2711887" cy="338971"/>
          </a:xfrm>
          <a:prstGeom prst="rect">
            <a:avLst/>
          </a:prstGeom>
          <a:noFill/>
          <a:ln/>
        </p:spPr>
        <p:txBody>
          <a:bodyPr wrap="none" lIns="0" tIns="0" rIns="0" bIns="0" rtlCol="0" anchor="t"/>
          <a:lstStyle/>
          <a:p>
            <a:pPr marL="0" indent="0" algn="l">
              <a:lnSpc>
                <a:spcPts val="2650"/>
              </a:lnSpc>
              <a:buNone/>
            </a:pPr>
            <a:r>
              <a:rPr lang="en-US" sz="2400" b="1" dirty="0">
                <a:solidFill>
                  <a:srgbClr val="F4CAB8"/>
                </a:solidFill>
                <a:latin typeface="Cambria" panose="02040503050406030204" pitchFamily="18" charset="0"/>
                <a:ea typeface="Cambria" panose="02040503050406030204" pitchFamily="18" charset="0"/>
                <a:cs typeface="Brygada 1918 Bold" pitchFamily="34" charset="-120"/>
              </a:rPr>
              <a:t>Objective</a:t>
            </a:r>
            <a:endParaRPr lang="en-US" sz="2400" dirty="0">
              <a:latin typeface="Cambria" panose="02040503050406030204" pitchFamily="18" charset="0"/>
              <a:ea typeface="Cambria" panose="02040503050406030204" pitchFamily="18" charset="0"/>
            </a:endParaRPr>
          </a:p>
        </p:txBody>
      </p:sp>
      <p:sp>
        <p:nvSpPr>
          <p:cNvPr id="9" name="Text 5"/>
          <p:cNvSpPr/>
          <p:nvPr/>
        </p:nvSpPr>
        <p:spPr>
          <a:xfrm>
            <a:off x="6461879" y="3641646"/>
            <a:ext cx="7193042" cy="975836"/>
          </a:xfrm>
          <a:prstGeom prst="rect">
            <a:avLst/>
          </a:prstGeom>
          <a:noFill/>
          <a:ln/>
        </p:spPr>
        <p:txBody>
          <a:bodyPr wrap="square" lIns="0" tIns="0" rIns="0" bIns="0" rtlCol="0" anchor="t"/>
          <a:lstStyle/>
          <a:p>
            <a:pPr marL="0" indent="0" algn="l">
              <a:lnSpc>
                <a:spcPts val="2550"/>
              </a:lnSpc>
              <a:buNone/>
            </a:pPr>
            <a:r>
              <a:rPr lang="en-US" sz="2000" dirty="0">
                <a:solidFill>
                  <a:srgbClr val="F4CAB8"/>
                </a:solidFill>
                <a:latin typeface="Cambria" panose="02040503050406030204" pitchFamily="18" charset="0"/>
                <a:ea typeface="Cambria" panose="02040503050406030204" pitchFamily="18" charset="0"/>
                <a:cs typeface="Montserrat Medium" pitchFamily="34" charset="-120"/>
              </a:rPr>
              <a:t>Our goal is to understand customer purchase patterns, evaluate product performance, and refine retention strategies to drive sustained growth.</a:t>
            </a:r>
            <a:endParaRPr lang="en-US" sz="2000" dirty="0">
              <a:latin typeface="Cambria" panose="02040503050406030204" pitchFamily="18" charset="0"/>
              <a:ea typeface="Cambria" panose="02040503050406030204" pitchFamily="18" charset="0"/>
            </a:endParaRPr>
          </a:p>
        </p:txBody>
      </p:sp>
      <p:sp>
        <p:nvSpPr>
          <p:cNvPr id="10" name="Shape 6"/>
          <p:cNvSpPr/>
          <p:nvPr/>
        </p:nvSpPr>
        <p:spPr>
          <a:xfrm>
            <a:off x="6235660" y="5352098"/>
            <a:ext cx="7645479" cy="2171343"/>
          </a:xfrm>
          <a:prstGeom prst="roundRect">
            <a:avLst>
              <a:gd name="adj" fmla="val 5053"/>
            </a:avLst>
          </a:prstGeom>
          <a:solidFill>
            <a:srgbClr val="5C2438"/>
          </a:solidFill>
          <a:ln/>
        </p:spPr>
      </p:sp>
      <p:sp>
        <p:nvSpPr>
          <p:cNvPr id="11" name="Shape 7"/>
          <p:cNvSpPr/>
          <p:nvPr/>
        </p:nvSpPr>
        <p:spPr>
          <a:xfrm>
            <a:off x="6235660" y="5329238"/>
            <a:ext cx="7645479" cy="91440"/>
          </a:xfrm>
          <a:prstGeom prst="roundRect">
            <a:avLst>
              <a:gd name="adj" fmla="val 33366"/>
            </a:avLst>
          </a:prstGeom>
          <a:solidFill>
            <a:srgbClr val="FFB393"/>
          </a:solidFill>
          <a:ln/>
        </p:spPr>
      </p:sp>
      <p:sp>
        <p:nvSpPr>
          <p:cNvPr id="12" name="Shape 8"/>
          <p:cNvSpPr/>
          <p:nvPr/>
        </p:nvSpPr>
        <p:spPr>
          <a:xfrm>
            <a:off x="9753362" y="5047059"/>
            <a:ext cx="610076" cy="610076"/>
          </a:xfrm>
          <a:prstGeom prst="roundRect">
            <a:avLst>
              <a:gd name="adj" fmla="val 149883"/>
            </a:avLst>
          </a:prstGeom>
          <a:solidFill>
            <a:srgbClr val="FFB393"/>
          </a:solidFill>
          <a:ln/>
        </p:spPr>
      </p:sp>
      <p:pic>
        <p:nvPicPr>
          <p:cNvPr id="13" name="Image 2" descr="preencoded.png"/>
          <p:cNvPicPr>
            <a:picLocks noChangeAspect="1"/>
          </p:cNvPicPr>
          <p:nvPr/>
        </p:nvPicPr>
        <p:blipFill>
          <a:blip r:embed="rId5"/>
          <a:stretch>
            <a:fillRect/>
          </a:stretch>
        </p:blipFill>
        <p:spPr>
          <a:xfrm>
            <a:off x="9936361" y="5199578"/>
            <a:ext cx="243959" cy="305038"/>
          </a:xfrm>
          <a:prstGeom prst="rect">
            <a:avLst/>
          </a:prstGeom>
        </p:spPr>
      </p:pic>
      <p:sp>
        <p:nvSpPr>
          <p:cNvPr id="14" name="Text 9"/>
          <p:cNvSpPr/>
          <p:nvPr/>
        </p:nvSpPr>
        <p:spPr>
          <a:xfrm>
            <a:off x="6461879" y="5860494"/>
            <a:ext cx="2711887" cy="338971"/>
          </a:xfrm>
          <a:prstGeom prst="rect">
            <a:avLst/>
          </a:prstGeom>
          <a:noFill/>
          <a:ln/>
        </p:spPr>
        <p:txBody>
          <a:bodyPr wrap="none" lIns="0" tIns="0" rIns="0" bIns="0" rtlCol="0" anchor="t"/>
          <a:lstStyle/>
          <a:p>
            <a:pPr marL="0" indent="0" algn="l">
              <a:lnSpc>
                <a:spcPts val="2650"/>
              </a:lnSpc>
              <a:buNone/>
            </a:pPr>
            <a:r>
              <a:rPr lang="en-US" sz="2400" b="1" dirty="0">
                <a:solidFill>
                  <a:srgbClr val="F4CAB8"/>
                </a:solidFill>
                <a:latin typeface="Cambria" panose="02040503050406030204" pitchFamily="18" charset="0"/>
                <a:ea typeface="Cambria" panose="02040503050406030204" pitchFamily="18" charset="0"/>
                <a:cs typeface="Brygada 1918 Bold" pitchFamily="34" charset="-120"/>
              </a:rPr>
              <a:t>Dataset Overview</a:t>
            </a:r>
            <a:endParaRPr lang="en-US" sz="2400" dirty="0">
              <a:latin typeface="Cambria" panose="02040503050406030204" pitchFamily="18" charset="0"/>
              <a:ea typeface="Cambria" panose="02040503050406030204" pitchFamily="18" charset="0"/>
            </a:endParaRPr>
          </a:p>
        </p:txBody>
      </p:sp>
      <p:sp>
        <p:nvSpPr>
          <p:cNvPr id="15" name="Text 10"/>
          <p:cNvSpPr/>
          <p:nvPr/>
        </p:nvSpPr>
        <p:spPr>
          <a:xfrm>
            <a:off x="6461879" y="6321385"/>
            <a:ext cx="7193042" cy="975836"/>
          </a:xfrm>
          <a:prstGeom prst="rect">
            <a:avLst/>
          </a:prstGeom>
          <a:noFill/>
          <a:ln/>
        </p:spPr>
        <p:txBody>
          <a:bodyPr wrap="square" lIns="0" tIns="0" rIns="0" bIns="0" rtlCol="0" anchor="t"/>
          <a:lstStyle/>
          <a:p>
            <a:pPr marL="0" indent="0" algn="l">
              <a:lnSpc>
                <a:spcPts val="2550"/>
              </a:lnSpc>
              <a:buNone/>
            </a:pPr>
            <a:r>
              <a:rPr lang="en-US" sz="2000" dirty="0">
                <a:solidFill>
                  <a:srgbClr val="F4CAB8"/>
                </a:solidFill>
                <a:latin typeface="Cambria" panose="02040503050406030204" pitchFamily="18" charset="0"/>
                <a:ea typeface="Cambria" panose="02040503050406030204" pitchFamily="18" charset="0"/>
                <a:cs typeface="Montserrat Medium" pitchFamily="34" charset="-120"/>
              </a:rPr>
              <a:t>This analysis leverages comprehensive data from multiple sources including Customer profiles, Order history, Product catalog, Browsing behavior, and customer Feedback.</a:t>
            </a:r>
            <a:endParaRPr lang="en-US" sz="2000" dirty="0">
              <a:latin typeface="Cambria" panose="02040503050406030204" pitchFamily="18" charset="0"/>
              <a:ea typeface="Cambria" panose="02040503050406030204" pitchFamily="18" charset="0"/>
            </a:endParaRPr>
          </a:p>
        </p:txBody>
      </p:sp>
      <p:pic>
        <p:nvPicPr>
          <p:cNvPr id="17" name="Picture 16">
            <a:extLst>
              <a:ext uri="{FF2B5EF4-FFF2-40B4-BE49-F238E27FC236}">
                <a16:creationId xmlns:a16="http://schemas.microsoft.com/office/drawing/2014/main" id="{8B2782CD-5588-8FC4-DD84-034C377C581A}"/>
              </a:ext>
            </a:extLst>
          </p:cNvPr>
          <p:cNvPicPr>
            <a:picLocks noChangeAspect="1"/>
          </p:cNvPicPr>
          <p:nvPr/>
        </p:nvPicPr>
        <p:blipFill>
          <a:blip r:embed="rId6"/>
          <a:stretch>
            <a:fillRect/>
          </a:stretch>
        </p:blipFill>
        <p:spPr>
          <a:xfrm>
            <a:off x="12293978" y="7725353"/>
            <a:ext cx="2336422" cy="4280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794028"/>
            <a:ext cx="7645479" cy="1213247"/>
          </a:xfrm>
          <a:prstGeom prst="rect">
            <a:avLst/>
          </a:prstGeom>
          <a:noFill/>
          <a:ln/>
        </p:spPr>
        <p:txBody>
          <a:bodyPr wrap="square" lIns="0" tIns="0" rIns="0" bIns="0" rtlCol="0" anchor="t"/>
          <a:lstStyle/>
          <a:p>
            <a:pPr marL="0" indent="0" algn="l">
              <a:lnSpc>
                <a:spcPts val="4750"/>
              </a:lnSpc>
              <a:buNone/>
            </a:pPr>
            <a:r>
              <a:rPr lang="en-US" sz="3800" b="1" dirty="0">
                <a:solidFill>
                  <a:srgbClr val="FFB393"/>
                </a:solidFill>
                <a:latin typeface="Cambria" panose="02040503050406030204" pitchFamily="18" charset="0"/>
                <a:ea typeface="Cambria" panose="02040503050406030204" pitchFamily="18" charset="0"/>
                <a:cs typeface="Brygada 1918 Bold" pitchFamily="34" charset="-120"/>
              </a:rPr>
              <a:t>Methodology: Data-Driven Insights</a:t>
            </a:r>
            <a:endParaRPr lang="en-US" sz="3800" dirty="0">
              <a:latin typeface="Cambria" panose="02040503050406030204" pitchFamily="18" charset="0"/>
              <a:ea typeface="Cambria" panose="02040503050406030204" pitchFamily="18" charset="0"/>
            </a:endParaRPr>
          </a:p>
        </p:txBody>
      </p:sp>
      <p:sp>
        <p:nvSpPr>
          <p:cNvPr id="4" name="Shape 1"/>
          <p:cNvSpPr/>
          <p:nvPr/>
        </p:nvSpPr>
        <p:spPr>
          <a:xfrm>
            <a:off x="6235660" y="2280166"/>
            <a:ext cx="7645479" cy="2486739"/>
          </a:xfrm>
          <a:prstGeom prst="roundRect">
            <a:avLst>
              <a:gd name="adj" fmla="val 17564"/>
            </a:avLst>
          </a:prstGeom>
          <a:solidFill>
            <a:srgbClr val="4D1529"/>
          </a:solidFill>
          <a:ln/>
        </p:spPr>
      </p:sp>
      <p:sp>
        <p:nvSpPr>
          <p:cNvPr id="5" name="Text 2"/>
          <p:cNvSpPr/>
          <p:nvPr/>
        </p:nvSpPr>
        <p:spPr>
          <a:xfrm>
            <a:off x="6417588" y="2462093"/>
            <a:ext cx="2426494" cy="303252"/>
          </a:xfrm>
          <a:prstGeom prst="rect">
            <a:avLst/>
          </a:prstGeom>
          <a:noFill/>
          <a:ln/>
        </p:spPr>
        <p:txBody>
          <a:bodyPr wrap="none" lIns="0" tIns="0" rIns="0" bIns="0" rtlCol="0" anchor="t"/>
          <a:lstStyle/>
          <a:p>
            <a:pPr marL="0" indent="0" algn="l">
              <a:lnSpc>
                <a:spcPts val="2350"/>
              </a:lnSpc>
              <a:buNone/>
            </a:pPr>
            <a:r>
              <a:rPr lang="en-US" sz="2400" b="1" dirty="0">
                <a:solidFill>
                  <a:srgbClr val="F4CAB8"/>
                </a:solidFill>
                <a:latin typeface="Cambria" panose="02040503050406030204" pitchFamily="18" charset="0"/>
                <a:ea typeface="Cambria" panose="02040503050406030204" pitchFamily="18" charset="0"/>
                <a:cs typeface="Brygada 1918 Bold" pitchFamily="34" charset="-120"/>
              </a:rPr>
              <a:t>Data Sources</a:t>
            </a:r>
            <a:endParaRPr lang="en-US" sz="2400" dirty="0">
              <a:latin typeface="Cambria" panose="02040503050406030204" pitchFamily="18" charset="0"/>
              <a:ea typeface="Cambria" panose="02040503050406030204" pitchFamily="18" charset="0"/>
            </a:endParaRPr>
          </a:p>
        </p:txBody>
      </p:sp>
      <p:sp>
        <p:nvSpPr>
          <p:cNvPr id="6" name="Text 3"/>
          <p:cNvSpPr/>
          <p:nvPr/>
        </p:nvSpPr>
        <p:spPr>
          <a:xfrm>
            <a:off x="6417588" y="2874526"/>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Customer Profiles</a:t>
            </a:r>
            <a:endParaRPr lang="en-US" dirty="0">
              <a:latin typeface="Cambria" panose="02040503050406030204" pitchFamily="18" charset="0"/>
              <a:ea typeface="Cambria" panose="02040503050406030204" pitchFamily="18" charset="0"/>
            </a:endParaRPr>
          </a:p>
        </p:txBody>
      </p:sp>
      <p:sp>
        <p:nvSpPr>
          <p:cNvPr id="7" name="Text 4"/>
          <p:cNvSpPr/>
          <p:nvPr/>
        </p:nvSpPr>
        <p:spPr>
          <a:xfrm>
            <a:off x="6417588" y="3229332"/>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Order Transactions</a:t>
            </a:r>
            <a:endParaRPr lang="en-US" dirty="0">
              <a:latin typeface="Cambria" panose="02040503050406030204" pitchFamily="18" charset="0"/>
              <a:ea typeface="Cambria" panose="02040503050406030204" pitchFamily="18" charset="0"/>
            </a:endParaRPr>
          </a:p>
        </p:txBody>
      </p:sp>
      <p:sp>
        <p:nvSpPr>
          <p:cNvPr id="8" name="Text 5"/>
          <p:cNvSpPr/>
          <p:nvPr/>
        </p:nvSpPr>
        <p:spPr>
          <a:xfrm>
            <a:off x="6417588" y="3584138"/>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Product Information</a:t>
            </a:r>
            <a:endParaRPr lang="en-US" dirty="0">
              <a:latin typeface="Cambria" panose="02040503050406030204" pitchFamily="18" charset="0"/>
              <a:ea typeface="Cambria" panose="02040503050406030204" pitchFamily="18" charset="0"/>
            </a:endParaRPr>
          </a:p>
        </p:txBody>
      </p:sp>
      <p:sp>
        <p:nvSpPr>
          <p:cNvPr id="9" name="Text 6"/>
          <p:cNvSpPr/>
          <p:nvPr/>
        </p:nvSpPr>
        <p:spPr>
          <a:xfrm>
            <a:off x="6417588" y="3938945"/>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Browsing History</a:t>
            </a:r>
            <a:endParaRPr lang="en-US" dirty="0">
              <a:latin typeface="Cambria" panose="02040503050406030204" pitchFamily="18" charset="0"/>
              <a:ea typeface="Cambria" panose="02040503050406030204" pitchFamily="18" charset="0"/>
            </a:endParaRPr>
          </a:p>
        </p:txBody>
      </p:sp>
      <p:sp>
        <p:nvSpPr>
          <p:cNvPr id="10" name="Text 7"/>
          <p:cNvSpPr/>
          <p:nvPr/>
        </p:nvSpPr>
        <p:spPr>
          <a:xfrm>
            <a:off x="6417588" y="4293751"/>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Customer Feedback</a:t>
            </a:r>
            <a:endParaRPr lang="en-US" dirty="0">
              <a:latin typeface="Cambria" panose="02040503050406030204" pitchFamily="18" charset="0"/>
              <a:ea typeface="Cambria" panose="02040503050406030204" pitchFamily="18" charset="0"/>
            </a:endParaRPr>
          </a:p>
        </p:txBody>
      </p:sp>
      <p:sp>
        <p:nvSpPr>
          <p:cNvPr id="11" name="Shape 8"/>
          <p:cNvSpPr/>
          <p:nvPr/>
        </p:nvSpPr>
        <p:spPr>
          <a:xfrm>
            <a:off x="6235660" y="4948833"/>
            <a:ext cx="7645479" cy="2486739"/>
          </a:xfrm>
          <a:prstGeom prst="roundRect">
            <a:avLst>
              <a:gd name="adj" fmla="val 17564"/>
            </a:avLst>
          </a:prstGeom>
          <a:solidFill>
            <a:srgbClr val="4D1529"/>
          </a:solidFill>
          <a:ln/>
        </p:spPr>
      </p:sp>
      <p:sp>
        <p:nvSpPr>
          <p:cNvPr id="12" name="Text 9"/>
          <p:cNvSpPr/>
          <p:nvPr/>
        </p:nvSpPr>
        <p:spPr>
          <a:xfrm>
            <a:off x="6417588" y="5130760"/>
            <a:ext cx="2426494" cy="303252"/>
          </a:xfrm>
          <a:prstGeom prst="rect">
            <a:avLst/>
          </a:prstGeom>
          <a:noFill/>
          <a:ln/>
        </p:spPr>
        <p:txBody>
          <a:bodyPr wrap="none" lIns="0" tIns="0" rIns="0" bIns="0" rtlCol="0" anchor="t"/>
          <a:lstStyle/>
          <a:p>
            <a:pPr marL="0" indent="0" algn="l">
              <a:lnSpc>
                <a:spcPts val="2350"/>
              </a:lnSpc>
              <a:buNone/>
            </a:pPr>
            <a:r>
              <a:rPr lang="en-US" sz="2400" b="1" dirty="0">
                <a:solidFill>
                  <a:srgbClr val="F4CAB8"/>
                </a:solidFill>
                <a:latin typeface="Cambria" panose="02040503050406030204" pitchFamily="18" charset="0"/>
                <a:ea typeface="Cambria" panose="02040503050406030204" pitchFamily="18" charset="0"/>
                <a:cs typeface="Brygada 1918 Bold" pitchFamily="34" charset="-120"/>
              </a:rPr>
              <a:t>Key Metrics</a:t>
            </a:r>
            <a:endParaRPr lang="en-US" sz="2400" dirty="0">
              <a:latin typeface="Cambria" panose="02040503050406030204" pitchFamily="18" charset="0"/>
              <a:ea typeface="Cambria" panose="02040503050406030204" pitchFamily="18" charset="0"/>
            </a:endParaRPr>
          </a:p>
        </p:txBody>
      </p:sp>
      <p:sp>
        <p:nvSpPr>
          <p:cNvPr id="13" name="Text 10"/>
          <p:cNvSpPr/>
          <p:nvPr/>
        </p:nvSpPr>
        <p:spPr>
          <a:xfrm>
            <a:off x="6417588" y="5543193"/>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Total Revenue</a:t>
            </a:r>
            <a:endParaRPr lang="en-US" dirty="0">
              <a:latin typeface="Cambria" panose="02040503050406030204" pitchFamily="18" charset="0"/>
              <a:ea typeface="Cambria" panose="02040503050406030204" pitchFamily="18" charset="0"/>
            </a:endParaRPr>
          </a:p>
        </p:txBody>
      </p:sp>
      <p:sp>
        <p:nvSpPr>
          <p:cNvPr id="14" name="Text 11"/>
          <p:cNvSpPr/>
          <p:nvPr/>
        </p:nvSpPr>
        <p:spPr>
          <a:xfrm>
            <a:off x="6417588" y="5897999"/>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Order Frequency</a:t>
            </a:r>
            <a:endParaRPr lang="en-US" dirty="0">
              <a:latin typeface="Cambria" panose="02040503050406030204" pitchFamily="18" charset="0"/>
              <a:ea typeface="Cambria" panose="02040503050406030204" pitchFamily="18" charset="0"/>
            </a:endParaRPr>
          </a:p>
        </p:txBody>
      </p:sp>
      <p:sp>
        <p:nvSpPr>
          <p:cNvPr id="15" name="Text 12"/>
          <p:cNvSpPr/>
          <p:nvPr/>
        </p:nvSpPr>
        <p:spPr>
          <a:xfrm>
            <a:off x="6417588" y="6252805"/>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Customer Lifetime Value (CLV)</a:t>
            </a:r>
            <a:endParaRPr lang="en-US" dirty="0">
              <a:latin typeface="Cambria" panose="02040503050406030204" pitchFamily="18" charset="0"/>
              <a:ea typeface="Cambria" panose="02040503050406030204" pitchFamily="18" charset="0"/>
            </a:endParaRPr>
          </a:p>
        </p:txBody>
      </p:sp>
      <p:sp>
        <p:nvSpPr>
          <p:cNvPr id="16" name="Text 13"/>
          <p:cNvSpPr/>
          <p:nvPr/>
        </p:nvSpPr>
        <p:spPr>
          <a:xfrm>
            <a:off x="6417588" y="6607612"/>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Conversion Rate</a:t>
            </a:r>
            <a:endParaRPr lang="en-US" dirty="0">
              <a:latin typeface="Cambria" panose="02040503050406030204" pitchFamily="18" charset="0"/>
              <a:ea typeface="Cambria" panose="02040503050406030204" pitchFamily="18" charset="0"/>
            </a:endParaRPr>
          </a:p>
        </p:txBody>
      </p:sp>
      <p:sp>
        <p:nvSpPr>
          <p:cNvPr id="17" name="Text 14"/>
          <p:cNvSpPr/>
          <p:nvPr/>
        </p:nvSpPr>
        <p:spPr>
          <a:xfrm>
            <a:off x="6417588" y="6962418"/>
            <a:ext cx="7281624" cy="291227"/>
          </a:xfrm>
          <a:prstGeom prst="rect">
            <a:avLst/>
          </a:prstGeom>
          <a:noFill/>
          <a:ln/>
        </p:spPr>
        <p:txBody>
          <a:bodyPr wrap="none" lIns="0" tIns="0" rIns="0" bIns="0" rtlCol="0" anchor="t"/>
          <a:lstStyle/>
          <a:p>
            <a:pPr marL="342900" indent="-342900" algn="l">
              <a:lnSpc>
                <a:spcPts val="2250"/>
              </a:lnSpc>
              <a:buSzPct val="100000"/>
              <a:buChar char="•"/>
            </a:pPr>
            <a:r>
              <a:rPr lang="en-US" dirty="0">
                <a:solidFill>
                  <a:srgbClr val="F4CAB8"/>
                </a:solidFill>
                <a:latin typeface="Cambria" panose="02040503050406030204" pitchFamily="18" charset="0"/>
                <a:ea typeface="Cambria" panose="02040503050406030204" pitchFamily="18" charset="0"/>
                <a:cs typeface="Montserrat Medium" pitchFamily="34" charset="-120"/>
              </a:rPr>
              <a:t>Product Ratings</a:t>
            </a:r>
            <a:endParaRPr lang="en-US" dirty="0">
              <a:latin typeface="Cambria" panose="02040503050406030204" pitchFamily="18" charset="0"/>
              <a:ea typeface="Cambria" panose="02040503050406030204" pitchFamily="18" charset="0"/>
            </a:endParaRPr>
          </a:p>
        </p:txBody>
      </p:sp>
      <p:pic>
        <p:nvPicPr>
          <p:cNvPr id="18" name="Picture 17">
            <a:extLst>
              <a:ext uri="{FF2B5EF4-FFF2-40B4-BE49-F238E27FC236}">
                <a16:creationId xmlns:a16="http://schemas.microsoft.com/office/drawing/2014/main" id="{757A3437-5A2D-E658-A780-636D7B2001C1}"/>
              </a:ext>
            </a:extLst>
          </p:cNvPr>
          <p:cNvPicPr>
            <a:picLocks noChangeAspect="1"/>
          </p:cNvPicPr>
          <p:nvPr/>
        </p:nvPicPr>
        <p:blipFill>
          <a:blip r:embed="rId4"/>
          <a:stretch>
            <a:fillRect/>
          </a:stretch>
        </p:blipFill>
        <p:spPr>
          <a:xfrm>
            <a:off x="12293978" y="7725353"/>
            <a:ext cx="2336422" cy="4280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1360527"/>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1: Age and Gender Revenue Contribution</a:t>
            </a:r>
            <a:endParaRPr lang="en-US" sz="4450" dirty="0">
              <a:latin typeface="Cambria" panose="02040503050406030204" pitchFamily="18" charset="0"/>
              <a:ea typeface="Cambria" panose="02040503050406030204" pitchFamily="18" charset="0"/>
            </a:endParaRPr>
          </a:p>
        </p:txBody>
      </p:sp>
      <p:sp>
        <p:nvSpPr>
          <p:cNvPr id="4" name="Text 1"/>
          <p:cNvSpPr/>
          <p:nvPr/>
        </p:nvSpPr>
        <p:spPr>
          <a:xfrm>
            <a:off x="5925198" y="3322796"/>
            <a:ext cx="4378404" cy="142732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Which age group contributes the highest revenue, and how does gender distribution affect purchase behavior?</a:t>
            </a:r>
            <a:endParaRPr lang="en-US" sz="2400" dirty="0">
              <a:latin typeface="Cambria" panose="02040503050406030204" pitchFamily="18" charset="0"/>
              <a:ea typeface="Cambria" panose="02040503050406030204" pitchFamily="18" charset="0"/>
            </a:endParaRPr>
          </a:p>
        </p:txBody>
      </p:sp>
      <p:sp>
        <p:nvSpPr>
          <p:cNvPr id="5" name="Text 2"/>
          <p:cNvSpPr/>
          <p:nvPr/>
        </p:nvSpPr>
        <p:spPr>
          <a:xfrm>
            <a:off x="5925198" y="4964192"/>
            <a:ext cx="4378404" cy="1712119"/>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By identifying top-earning age groups and understanding gender-specific purchase trends, we can tailor marketing campaigns for maximum impact and personalization.</a:t>
            </a:r>
            <a:endParaRPr lang="en-US" dirty="0">
              <a:latin typeface="Cambria" panose="02040503050406030204" pitchFamily="18" charset="0"/>
              <a:ea typeface="Cambria" panose="02040503050406030204" pitchFamily="18" charset="0"/>
            </a:endParaRPr>
          </a:p>
        </p:txBody>
      </p:sp>
      <p:pic>
        <p:nvPicPr>
          <p:cNvPr id="6" name="Image 1" descr="preencoded.png"/>
          <p:cNvPicPr>
            <a:picLocks noChangeAspect="1"/>
          </p:cNvPicPr>
          <p:nvPr/>
        </p:nvPicPr>
        <p:blipFill>
          <a:blip r:embed="rId4"/>
          <a:stretch>
            <a:fillRect/>
          </a:stretch>
        </p:blipFill>
        <p:spPr>
          <a:xfrm>
            <a:off x="10303602" y="2980372"/>
            <a:ext cx="4257024" cy="4194611"/>
          </a:xfrm>
          <a:prstGeom prst="rect">
            <a:avLst/>
          </a:prstGeom>
        </p:spPr>
      </p:pic>
      <p:pic>
        <p:nvPicPr>
          <p:cNvPr id="7" name="Picture 6">
            <a:extLst>
              <a:ext uri="{FF2B5EF4-FFF2-40B4-BE49-F238E27FC236}">
                <a16:creationId xmlns:a16="http://schemas.microsoft.com/office/drawing/2014/main" id="{CE23C47A-297A-B5F3-A365-AABE425DB038}"/>
              </a:ext>
            </a:extLst>
          </p:cNvPr>
          <p:cNvPicPr>
            <a:picLocks noChangeAspect="1"/>
          </p:cNvPicPr>
          <p:nvPr/>
        </p:nvPicPr>
        <p:blipFill>
          <a:blip r:embed="rId5"/>
          <a:stretch>
            <a:fillRect/>
          </a:stretch>
        </p:blipFill>
        <p:spPr>
          <a:xfrm>
            <a:off x="12293978" y="7725353"/>
            <a:ext cx="2336422" cy="4280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466452" y="3636763"/>
            <a:ext cx="4928326" cy="1034773"/>
          </a:xfrm>
          <a:prstGeom prst="rect">
            <a:avLst/>
          </a:prstGeom>
        </p:spPr>
      </p:pic>
      <p:sp>
        <p:nvSpPr>
          <p:cNvPr id="4" name="Text 0"/>
          <p:cNvSpPr/>
          <p:nvPr/>
        </p:nvSpPr>
        <p:spPr>
          <a:xfrm>
            <a:off x="6235660" y="2209681"/>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2: Repeat vs. One-Time Buyers</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6235660" y="3957876"/>
            <a:ext cx="76454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What percentage of customers place multiple orders versus those who shop only once?</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6235660" y="4992648"/>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Understanding the ratio of repeat buyers to one-time purchasers is crucial for assessing customer retention and identifying opportunities to convert single-purchase customers into loyal advocates.</a:t>
            </a:r>
            <a:endParaRPr lang="en-US"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4C48FB9B-6CD1-5D65-D3F9-4C650FAE926E}"/>
              </a:ext>
            </a:extLst>
          </p:cNvPr>
          <p:cNvPicPr>
            <a:picLocks noChangeAspect="1"/>
          </p:cNvPicPr>
          <p:nvPr/>
        </p:nvPicPr>
        <p:blipFill>
          <a:blip r:embed="rId5"/>
          <a:stretch>
            <a:fillRect/>
          </a:stretch>
        </p:blipFill>
        <p:spPr>
          <a:xfrm>
            <a:off x="12293978" y="7725353"/>
            <a:ext cx="2336422" cy="4280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0361" y="2933700"/>
            <a:ext cx="5053898" cy="2400300"/>
          </a:xfrm>
          <a:prstGeom prst="rect">
            <a:avLst/>
          </a:prstGeom>
        </p:spPr>
      </p:pic>
      <p:sp>
        <p:nvSpPr>
          <p:cNvPr id="4" name="Text 0"/>
          <p:cNvSpPr/>
          <p:nvPr/>
        </p:nvSpPr>
        <p:spPr>
          <a:xfrm>
            <a:off x="749260" y="2209681"/>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3: Identifying VIP Customers</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749260" y="3957876"/>
            <a:ext cx="76454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Who are the top 10 customers by total spending, and what is their average order frequency?</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749260" y="4992648"/>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Pinpointing our highest-spending customers allows us to develop exclusive loyalty programs and personalized marketing strategies to reward their dedication and encourage continued engagement.</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286421" y="2952750"/>
            <a:ext cx="5244193" cy="2343150"/>
          </a:xfrm>
          <a:prstGeom prst="rect">
            <a:avLst/>
          </a:prstGeom>
        </p:spPr>
      </p:pic>
      <p:sp>
        <p:nvSpPr>
          <p:cNvPr id="4" name="Text 0"/>
          <p:cNvSpPr/>
          <p:nvPr/>
        </p:nvSpPr>
        <p:spPr>
          <a:xfrm>
            <a:off x="749260" y="2209681"/>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4: Top-Selling Products and Categories</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749260" y="3957876"/>
            <a:ext cx="76454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Which products and categories generate the highest sales volume and revenue?</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749260" y="4992648"/>
            <a:ext cx="7645479" cy="1027271"/>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Highlighting our best-performing products and categories provides valuable insights for optimizing inventory management, enhancing promotional efforts, and guiding future product development.</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839537" y="3505068"/>
            <a:ext cx="4414858" cy="995257"/>
          </a:xfrm>
          <a:prstGeom prst="rect">
            <a:avLst/>
          </a:prstGeom>
        </p:spPr>
      </p:pic>
      <p:sp>
        <p:nvSpPr>
          <p:cNvPr id="4" name="Text 0"/>
          <p:cNvSpPr/>
          <p:nvPr/>
        </p:nvSpPr>
        <p:spPr>
          <a:xfrm>
            <a:off x="749260" y="2038469"/>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5: New Customer Churn Risk</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749260" y="3786664"/>
            <a:ext cx="76454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How many customers who registered in the last 12 months did not place a second order?</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749260" y="4821436"/>
            <a:ext cx="7645479" cy="1369695"/>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Identifying new customers who are at risk of churning after their first purchase enables us to implement targeted retention campaigns, such as personalized offers or follow-up communications, to encourage repeat business.</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6287"/>
          </a:xfrm>
          <a:prstGeom prst="rect">
            <a:avLst/>
          </a:prstGeom>
        </p:spPr>
      </p:pic>
      <p:pic>
        <p:nvPicPr>
          <p:cNvPr id="3" name="Image 1" descr="preencoded.png"/>
          <p:cNvPicPr>
            <a:picLocks noChangeAspect="1"/>
          </p:cNvPicPr>
          <p:nvPr/>
        </p:nvPicPr>
        <p:blipFill>
          <a:blip r:embed="rId4"/>
          <a:stretch>
            <a:fillRect/>
          </a:stretch>
        </p:blipFill>
        <p:spPr>
          <a:xfrm>
            <a:off x="4328212" y="305208"/>
            <a:ext cx="5973975" cy="2188741"/>
          </a:xfrm>
          <a:prstGeom prst="rect">
            <a:avLst/>
          </a:prstGeom>
        </p:spPr>
      </p:pic>
      <p:sp>
        <p:nvSpPr>
          <p:cNvPr id="4" name="Text 0"/>
          <p:cNvSpPr/>
          <p:nvPr/>
        </p:nvSpPr>
        <p:spPr>
          <a:xfrm>
            <a:off x="749260" y="4075748"/>
            <a:ext cx="12060198"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Cambria" panose="02040503050406030204" pitchFamily="18" charset="0"/>
                <a:ea typeface="Cambria" panose="02040503050406030204" pitchFamily="18" charset="0"/>
                <a:cs typeface="Brygada 1918 Bold" pitchFamily="34" charset="-120"/>
              </a:rPr>
              <a:t>Analysis 6: Order Cancellations and Returns</a:t>
            </a:r>
            <a:endParaRPr lang="en-US" sz="4450" dirty="0">
              <a:latin typeface="Cambria" panose="02040503050406030204" pitchFamily="18" charset="0"/>
              <a:ea typeface="Cambria" panose="02040503050406030204" pitchFamily="18" charset="0"/>
            </a:endParaRPr>
          </a:p>
        </p:txBody>
      </p:sp>
      <p:sp>
        <p:nvSpPr>
          <p:cNvPr id="5" name="Text 1"/>
          <p:cNvSpPr/>
          <p:nvPr/>
        </p:nvSpPr>
        <p:spPr>
          <a:xfrm>
            <a:off x="749260" y="5110401"/>
            <a:ext cx="13131879" cy="713661"/>
          </a:xfrm>
          <a:prstGeom prst="rect">
            <a:avLst/>
          </a:prstGeom>
          <a:noFill/>
          <a:ln/>
        </p:spPr>
        <p:txBody>
          <a:bodyPr wrap="square" lIns="0" tIns="0" rIns="0" bIns="0" rtlCol="0" anchor="t"/>
          <a:lstStyle/>
          <a:p>
            <a:pPr marL="0" indent="0" algn="l">
              <a:lnSpc>
                <a:spcPts val="2800"/>
              </a:lnSpc>
              <a:buNone/>
            </a:pPr>
            <a:r>
              <a:rPr lang="en-US" sz="2400" b="1" dirty="0">
                <a:solidFill>
                  <a:srgbClr val="FFB393"/>
                </a:solidFill>
                <a:latin typeface="Cambria" panose="02040503050406030204" pitchFamily="18" charset="0"/>
                <a:ea typeface="Cambria" panose="02040503050406030204" pitchFamily="18" charset="0"/>
                <a:cs typeface="Brygada 1918 Bold" pitchFamily="34" charset="-120"/>
              </a:rPr>
              <a:t>What percentage of orders are canceled or returned, and which product categories are most affected?</a:t>
            </a:r>
            <a:endParaRPr lang="en-US" sz="2400" dirty="0">
              <a:latin typeface="Cambria" panose="02040503050406030204" pitchFamily="18" charset="0"/>
              <a:ea typeface="Cambria" panose="02040503050406030204" pitchFamily="18" charset="0"/>
            </a:endParaRPr>
          </a:p>
        </p:txBody>
      </p:sp>
      <p:sp>
        <p:nvSpPr>
          <p:cNvPr id="6" name="Text 2"/>
          <p:cNvSpPr/>
          <p:nvPr/>
        </p:nvSpPr>
        <p:spPr>
          <a:xfrm>
            <a:off x="749260" y="6145173"/>
            <a:ext cx="13131879" cy="684848"/>
          </a:xfrm>
          <a:prstGeom prst="rect">
            <a:avLst/>
          </a:prstGeom>
          <a:noFill/>
          <a:ln/>
        </p:spPr>
        <p:txBody>
          <a:bodyPr wrap="square" lIns="0" tIns="0" rIns="0" bIns="0" rtlCol="0" anchor="t"/>
          <a:lstStyle/>
          <a:p>
            <a:pPr marL="0" indent="0" algn="l">
              <a:lnSpc>
                <a:spcPts val="2650"/>
              </a:lnSpc>
              <a:buNone/>
            </a:pPr>
            <a:r>
              <a:rPr lang="en-US" dirty="0">
                <a:solidFill>
                  <a:srgbClr val="F4CAB8"/>
                </a:solidFill>
                <a:latin typeface="Cambria" panose="02040503050406030204" pitchFamily="18" charset="0"/>
                <a:ea typeface="Cambria" panose="02040503050406030204" pitchFamily="18" charset="0"/>
                <a:cs typeface="Montserrat Medium" pitchFamily="34" charset="-120"/>
              </a:rPr>
              <a:t>Monitoring problem categories with high cancellation or return rates is essential for identifying underlying issues, whether it's product quality, inaccurate descriptions, or delivery problems, and implementing corrective actions.</a:t>
            </a:r>
            <a:endParaRPr lang="en-US"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0635F642-1892-4DB4-5C7B-DE9A0D77A1B4}"/>
              </a:ext>
            </a:extLst>
          </p:cNvPr>
          <p:cNvPicPr>
            <a:picLocks noChangeAspect="1"/>
          </p:cNvPicPr>
          <p:nvPr/>
        </p:nvPicPr>
        <p:blipFill>
          <a:blip r:embed="rId5"/>
          <a:stretch>
            <a:fillRect/>
          </a:stretch>
        </p:blipFill>
        <p:spPr>
          <a:xfrm>
            <a:off x="12293978" y="7725353"/>
            <a:ext cx="2336422" cy="4280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1064</Words>
  <Application>Microsoft Office PowerPoint</Application>
  <PresentationFormat>Custom</PresentationFormat>
  <Paragraphs>90</Paragraphs>
  <Slides>19</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Vaibhav Gurav</cp:lastModifiedBy>
  <cp:revision>5</cp:revision>
  <dcterms:created xsi:type="dcterms:W3CDTF">2025-10-04T14:18:52Z</dcterms:created>
  <dcterms:modified xsi:type="dcterms:W3CDTF">2025-10-17T04:06:07Z</dcterms:modified>
</cp:coreProperties>
</file>